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93" r:id="rId2"/>
    <p:sldId id="256" r:id="rId3"/>
    <p:sldId id="289" r:id="rId4"/>
    <p:sldId id="257" r:id="rId5"/>
    <p:sldId id="297" r:id="rId6"/>
    <p:sldId id="258" r:id="rId7"/>
    <p:sldId id="291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96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94" r:id="rId31"/>
    <p:sldId id="281" r:id="rId32"/>
    <p:sldId id="295" r:id="rId33"/>
    <p:sldId id="282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558D9-CE24-4ED4-8D00-F49402ACE79B}" type="datetimeFigureOut">
              <a:rPr lang="en-US" smtClean="0"/>
              <a:t>29-Jan-16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BDEA-8C16-47F6-9787-54D40F5A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0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65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34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40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2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59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75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96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45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01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7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2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002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05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21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452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882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546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315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03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16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90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83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19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98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8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7BDEA-8C16-47F6-9787-54D40F5A19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4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29-Jan-16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ISLAMIC IDENTITY AND CULTURAL RENAISSANCE IN NIGERIA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160434" cy="3810000"/>
          </a:xfrm>
        </p:spPr>
        <p:txBody>
          <a:bodyPr>
            <a:normAutofit/>
          </a:bodyPr>
          <a:lstStyle/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Da’awah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Coordination Council of Nigeria (DCCN)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14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 – 17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 February, 2013</a:t>
            </a:r>
          </a:p>
          <a:p>
            <a:pPr algn="ctr"/>
            <a:r>
              <a:rPr lang="en-US" b="1" dirty="0" err="1">
                <a:solidFill>
                  <a:schemeClr val="bg1"/>
                </a:solidFill>
              </a:rPr>
              <a:t>Osogbo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Supporting </a:t>
            </a:r>
            <a:r>
              <a:rPr lang="en-US" dirty="0" err="1" smtClean="0"/>
              <a:t>Da’wah</a:t>
            </a:r>
            <a:r>
              <a:rPr lang="en-US" dirty="0" smtClean="0"/>
              <a:t>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Supporting the </a:t>
            </a:r>
            <a:r>
              <a:rPr lang="en-GB" b="1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Intrinsically Motivated</a:t>
            </a:r>
            <a:r>
              <a:rPr lang="en-GB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GB" b="1" dirty="0" err="1" smtClean="0">
                <a:latin typeface="Calibri"/>
                <a:ea typeface="Calibri"/>
                <a:cs typeface="Times New Roman"/>
              </a:rPr>
              <a:t>Da’wah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 Worker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2222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PURPOSE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2222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AUTONOMY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2222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MASTERY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Purpose – </a:t>
            </a:r>
            <a:r>
              <a:rPr lang="en-GB" dirty="0" smtClean="0">
                <a:latin typeface="Calibri"/>
                <a:ea typeface="Calibri"/>
                <a:cs typeface="Times New Roman"/>
              </a:rPr>
              <a:t>something greater and more enduring than me, and pleasing to Allah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Satisfaction depends on not merely having goals, but on having the right goals – goals that are greater than their own self-interest. This doesn’t reject profits, popularity, but it places equal emphasis on “purpose maximization” (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halal </a:t>
            </a:r>
            <a:r>
              <a:rPr lang="en-US" i="1" dirty="0" err="1" smtClean="0">
                <a:latin typeface="Calibri"/>
                <a:ea typeface="Calibri"/>
                <a:cs typeface="Times New Roman"/>
              </a:rPr>
              <a:t>tayyiban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) –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fi </a:t>
            </a:r>
            <a:r>
              <a:rPr lang="en-US" i="1" dirty="0" err="1" smtClean="0">
                <a:latin typeface="Calibri"/>
                <a:ea typeface="Calibri"/>
                <a:cs typeface="Times New Roman"/>
              </a:rPr>
              <a:t>sabilillah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!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i="1" dirty="0" smtClean="0">
                <a:latin typeface="Calibri"/>
                <a:ea typeface="Calibri"/>
                <a:cs typeface="Times New Roman"/>
              </a:rPr>
              <a:t>The Squirrel in Autumn</a:t>
            </a:r>
            <a:endParaRPr lang="en-US" i="1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Autonomy is different from independence. It means acting with choice – which means we can be both autonomous and happily interdependent with others.</a:t>
            </a:r>
          </a:p>
          <a:p>
            <a:pPr marL="0">
              <a:buNone/>
            </a:pPr>
            <a:endParaRPr lang="en-US" dirty="0" smtClean="0">
              <a:solidFill>
                <a:srgbClr val="000000"/>
              </a:solidFill>
              <a:latin typeface="+mj-lt"/>
              <a:ea typeface="Calibri"/>
            </a:endParaRPr>
          </a:p>
          <a:p>
            <a:pPr marL="0">
              <a:buNone/>
            </a:pPr>
            <a:r>
              <a:rPr lang="en-US" dirty="0" smtClean="0">
                <a:solidFill>
                  <a:srgbClr val="000000"/>
                </a:solidFill>
                <a:latin typeface="+mj-lt"/>
                <a:ea typeface="Calibri"/>
              </a:rPr>
              <a:t>People need autonomy over: </a:t>
            </a:r>
          </a:p>
          <a:p>
            <a:pPr marL="0">
              <a:buNone/>
            </a:pPr>
            <a:endParaRPr lang="en-US" dirty="0" smtClean="0">
              <a:solidFill>
                <a:srgbClr val="000000"/>
              </a:solidFill>
              <a:latin typeface="+mj-lt"/>
              <a:ea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latin typeface="+mj-lt"/>
                <a:ea typeface="Calibri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Calibri"/>
              </a:rPr>
              <a:t> – What they do,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latin typeface="+mj-lt"/>
                <a:ea typeface="Calibri"/>
              </a:rPr>
              <a:t>Time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Calibri"/>
              </a:rPr>
              <a:t> – When they do it,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latin typeface="+mj-lt"/>
                <a:ea typeface="Calibri"/>
              </a:rPr>
              <a:t>Team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Calibri"/>
              </a:rPr>
              <a:t> – Who they do it with, and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latin typeface="+mj-lt"/>
                <a:ea typeface="Calibri"/>
              </a:rPr>
              <a:t>Technique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Calibri"/>
              </a:rPr>
              <a:t> – How they do it. </a:t>
            </a:r>
          </a:p>
          <a:p>
            <a:pPr marL="0">
              <a:buNone/>
            </a:pPr>
            <a:r>
              <a:rPr lang="en-US" dirty="0" smtClean="0">
                <a:solidFill>
                  <a:srgbClr val="000000"/>
                </a:solidFill>
                <a:latin typeface="+mj-lt"/>
                <a:ea typeface="Calibri"/>
              </a:rPr>
              <a:t> </a:t>
            </a:r>
          </a:p>
          <a:p>
            <a:pPr marL="0">
              <a:buNone/>
            </a:pPr>
            <a:endParaRPr lang="en-US" dirty="0" smtClean="0">
              <a:solidFill>
                <a:srgbClr val="000000"/>
              </a:solidFill>
              <a:latin typeface="+mj-lt"/>
              <a:ea typeface="Calibri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Encouraging autonomy doesn’t mean discouraging accountability.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Consider </a:t>
            </a:r>
            <a:r>
              <a:rPr lang="en-US" b="1" dirty="0" smtClean="0">
                <a:solidFill>
                  <a:schemeClr val="bg1"/>
                </a:solidFill>
                <a:latin typeface="+mj-lt"/>
                <a:ea typeface="Calibri"/>
                <a:cs typeface="Times New Roman"/>
              </a:rPr>
              <a:t>ROWE 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- Results-Only Work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MASTERY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b="1" dirty="0" smtClean="0">
                <a:latin typeface="+mj-lt"/>
                <a:ea typeface="Calibri"/>
                <a:cs typeface="Times New Roman"/>
              </a:rPr>
              <a:t>Mastery - </a:t>
            </a:r>
            <a:r>
              <a:rPr lang="en-US" sz="2000" dirty="0" smtClean="0">
                <a:latin typeface="+mj-lt"/>
                <a:ea typeface="Calibri"/>
                <a:cs typeface="Times New Roman"/>
              </a:rPr>
              <a:t>becoming better at something that matters.</a:t>
            </a:r>
          </a:p>
          <a:p>
            <a:pPr marL="0">
              <a:buNone/>
            </a:pPr>
            <a:r>
              <a:rPr lang="en-US" sz="2000" dirty="0" smtClean="0">
                <a:latin typeface="+mj-lt"/>
                <a:ea typeface="Calibri"/>
              </a:rPr>
              <a:t>Mastery begins with “flow” – optimal experiences when the challenges we face are exquisitely matched to our abilities. </a:t>
            </a:r>
          </a:p>
          <a:p>
            <a:pPr marL="0">
              <a:buNone/>
            </a:pPr>
            <a:endParaRPr lang="en-US" sz="2000" dirty="0" smtClean="0">
              <a:solidFill>
                <a:srgbClr val="000000"/>
              </a:solidFill>
              <a:latin typeface="+mj-lt"/>
              <a:ea typeface="Calibri"/>
            </a:endParaRPr>
          </a:p>
          <a:p>
            <a:pPr marL="0">
              <a:buNone/>
            </a:pPr>
            <a:r>
              <a:rPr lang="en-US" sz="2200" dirty="0" smtClean="0">
                <a:solidFill>
                  <a:srgbClr val="000000"/>
                </a:solidFill>
                <a:latin typeface="+mj-lt"/>
                <a:ea typeface="Calibri"/>
              </a:rPr>
              <a:t>In flow,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+mj-lt"/>
                <a:ea typeface="Calibri"/>
              </a:rPr>
              <a:t>Goals become crystal clear and efforts to achieve them are very black and white.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+mj-lt"/>
                <a:ea typeface="Calibri"/>
              </a:rPr>
              <a:t>People live so deeply engaged, that their sense of time, place and even self melt away. </a:t>
            </a:r>
          </a:p>
          <a:p>
            <a:pPr marL="0">
              <a:buNone/>
            </a:pPr>
            <a:endParaRPr lang="en-US" sz="2000" dirty="0" smtClean="0">
              <a:solidFill>
                <a:srgbClr val="000000"/>
              </a:solidFill>
              <a:latin typeface="+mj-lt"/>
              <a:ea typeface="Calibri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latin typeface="+mj-lt"/>
                <a:ea typeface="Calibri"/>
                <a:cs typeface="Times New Roman"/>
              </a:rPr>
              <a:t>Flow is essential to mastery; but flow doesn’t guarantee mastery. Flow happens in a moment; mastery unfolds over months, years, sometimes decades.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3 RULES OF MASTERY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ahoma"/>
                <a:ea typeface="Calibri"/>
              </a:rPr>
              <a:t>Mastery is a mindset: </a:t>
            </a:r>
            <a:r>
              <a:rPr lang="en-US" dirty="0" smtClean="0">
                <a:latin typeface="Tahoma"/>
                <a:ea typeface="Calibri"/>
              </a:rPr>
              <a:t>It requires the capacity to see your abilities not as finite, but as infinitely improvable. Intrinsically-motivated behavior has an incremental theory of intelligence, prizes learning goals over performance goals and welcomes effort as a way to improve at something that matters. 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Tahoma"/>
              <a:ea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ahoma"/>
                <a:ea typeface="Calibri"/>
              </a:rPr>
              <a:t>Mastery is pain: </a:t>
            </a:r>
            <a:r>
              <a:rPr lang="en-US" dirty="0" smtClean="0">
                <a:latin typeface="Tahoma"/>
                <a:ea typeface="Calibri"/>
              </a:rPr>
              <a:t>It demands effort, grit and deliberate practice. As wonderful as flow is, the path to mastery – becoming ever better at something you care about – is a difficult process over a long period of time. 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Tahoma"/>
              <a:ea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ahoma"/>
                <a:ea typeface="Calibri"/>
              </a:rPr>
              <a:t>Mastery is an asymptote: </a:t>
            </a:r>
            <a:r>
              <a:rPr lang="en-US" dirty="0" smtClean="0">
                <a:latin typeface="Tahoma"/>
                <a:ea typeface="Calibri"/>
              </a:rPr>
              <a:t>It’s impossible to fully realize, which makes it simultaneously frustrating and alluring.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The Real Lives of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 smtClean="0">
                <a:latin typeface="+mj-lt"/>
                <a:ea typeface="Calibri"/>
                <a:cs typeface="Times New Roman"/>
              </a:rPr>
              <a:t>Breaking the Rules to keep the best around</a:t>
            </a:r>
            <a:endParaRPr lang="en-US" dirty="0" smtClean="0">
              <a:latin typeface="+mj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dirty="0" smtClean="0">
                <a:latin typeface="+mj-lt"/>
                <a:ea typeface="Calibri"/>
                <a:cs typeface="Times New Roman"/>
              </a:rPr>
              <a:t>They don’t believe a person can achieve all he sets his mind to – The scorpion &amp; frog</a:t>
            </a:r>
            <a:endParaRPr lang="en-US" dirty="0" smtClean="0">
              <a:latin typeface="+mj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dirty="0" smtClean="0">
                <a:latin typeface="+mj-lt"/>
                <a:ea typeface="Calibri"/>
                <a:cs typeface="Times New Roman"/>
              </a:rPr>
              <a:t>They don’t insist a person should overcome his weaknesses</a:t>
            </a:r>
            <a:endParaRPr lang="en-US" dirty="0" smtClean="0">
              <a:latin typeface="+mj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dirty="0" smtClean="0">
                <a:latin typeface="+mj-lt"/>
                <a:ea typeface="Calibri"/>
                <a:cs typeface="Times New Roman"/>
              </a:rPr>
              <a:t>They are wise in applying the Golden Rule</a:t>
            </a:r>
            <a:endParaRPr lang="en-US" dirty="0" smtClean="0">
              <a:latin typeface="+mj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dirty="0" smtClean="0">
                <a:latin typeface="+mj-lt"/>
                <a:ea typeface="Calibri"/>
                <a:cs typeface="Times New Roman"/>
              </a:rPr>
              <a:t>They play favourites – “to each according to his or her …”</a:t>
            </a:r>
            <a:endParaRPr lang="en-US" dirty="0" smtClean="0">
              <a:latin typeface="+mj-lt"/>
              <a:ea typeface="Calibri"/>
              <a:cs typeface="Times New Roman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12 Questions for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Do I know what is expected of me?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Do I have the material resources to do my work right?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Do I have the opportunity to do what I do best, every day?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In the last 7 days, have I received recognitions or praise for good work done?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Questions for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Does my supervisor or someone at work care for me as a person?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Is there someone at work who encourages my development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At work, do my opinions seem to count?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Does the mission or purpose of my company make me feel like my work is important?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Questions for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9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Are my co-workers committed to doing quality work?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9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 Do I have a best friend at work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9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 In the last 6 months, have I talked to someone about my progress?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9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 This last year, have I had the opportunity at work to learn and grow?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536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Securing </a:t>
            </a:r>
            <a:r>
              <a:rPr lang="en-US" b="1" dirty="0" err="1" smtClean="0"/>
              <a:t>Da’wah</a:t>
            </a:r>
            <a:r>
              <a:rPr lang="en-US" b="1" dirty="0" smtClean="0"/>
              <a:t> Talent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GB" dirty="0" smtClean="0">
              <a:latin typeface="Calibri" pitchFamily="34" charset="0"/>
            </a:endParaRPr>
          </a:p>
          <a:p>
            <a:pPr>
              <a:defRPr/>
            </a:pPr>
            <a:r>
              <a:rPr lang="en-GB" dirty="0" smtClean="0">
                <a:latin typeface="Calibri" pitchFamily="34" charset="0"/>
              </a:rPr>
              <a:t>12 </a:t>
            </a:r>
            <a:r>
              <a:rPr lang="en-GB" dirty="0">
                <a:latin typeface="Calibri" pitchFamily="34" charset="0"/>
              </a:rPr>
              <a:t>questions as ways of measuring the strength of a work place or </a:t>
            </a:r>
            <a:r>
              <a:rPr lang="en-GB" dirty="0" smtClean="0">
                <a:latin typeface="Calibri" pitchFamily="34" charset="0"/>
              </a:rPr>
              <a:t>team</a:t>
            </a:r>
          </a:p>
          <a:p>
            <a:pPr>
              <a:defRPr/>
            </a:pPr>
            <a:endParaRPr lang="en-GB" dirty="0">
              <a:latin typeface="Calibri" pitchFamily="34" charset="0"/>
            </a:endParaRPr>
          </a:p>
          <a:p>
            <a:pPr>
              <a:defRPr/>
            </a:pPr>
            <a:r>
              <a:rPr lang="en-GB" dirty="0">
                <a:latin typeface="Calibri" pitchFamily="34" charset="0"/>
              </a:rPr>
              <a:t>Measuring effective leadership &amp; accountability</a:t>
            </a:r>
          </a:p>
          <a:p>
            <a:pPr>
              <a:defRPr/>
            </a:pPr>
            <a:endParaRPr lang="en-GB" dirty="0" smtClean="0">
              <a:latin typeface="Calibri" pitchFamily="34" charset="0"/>
            </a:endParaRPr>
          </a:p>
          <a:p>
            <a:pPr>
              <a:defRPr/>
            </a:pPr>
            <a:r>
              <a:rPr lang="en-GB" dirty="0" smtClean="0">
                <a:latin typeface="Calibri" pitchFamily="34" charset="0"/>
              </a:rPr>
              <a:t>Importance </a:t>
            </a:r>
            <a:r>
              <a:rPr lang="en-GB" dirty="0">
                <a:latin typeface="Calibri" pitchFamily="34" charset="0"/>
              </a:rPr>
              <a:t>of immediate manager/leader</a:t>
            </a: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0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152401"/>
            <a:ext cx="8229600" cy="243839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Calibri"/>
                <a:ea typeface="Calibri"/>
                <a:cs typeface="Times New Roman"/>
              </a:rPr>
              <a:t>Enhancing Leadership and Management Efficiency of Islamic </a:t>
            </a:r>
            <a:r>
              <a:rPr lang="en-US" b="1" dirty="0" err="1" smtClean="0">
                <a:latin typeface="Calibri"/>
                <a:ea typeface="Calibri"/>
                <a:cs typeface="Times New Roman"/>
              </a:rPr>
              <a:t>Organisations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8686800" cy="281940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Muhammad </a:t>
            </a:r>
            <a:r>
              <a:rPr lang="en-US" b="1" dirty="0" err="1">
                <a:latin typeface="Calibri"/>
                <a:ea typeface="Calibri"/>
                <a:cs typeface="Times New Roman"/>
              </a:rPr>
              <a:t>Nuruddeen</a:t>
            </a:r>
            <a:r>
              <a:rPr lang="en-US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alibri"/>
                <a:ea typeface="Calibri"/>
                <a:cs typeface="Times New Roman"/>
              </a:rPr>
              <a:t>Lemu</a:t>
            </a:r>
            <a:endParaRPr lang="en-US" b="1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Da’wah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Institute of Nigeria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Islamic Education Trust,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Minna</a:t>
            </a:r>
            <a:endParaRPr lang="en-US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www.ietonline.org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 err="1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Fees</a:t>
            </a:r>
            <a:r>
              <a:rPr lang="en-GB" b="1" i="1" dirty="0" err="1" smtClean="0">
                <a:latin typeface="Calibri"/>
                <a:ea typeface="Calibri"/>
                <a:cs typeface="Times New Roman"/>
              </a:rPr>
              <a:t>abilillah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 and </a:t>
            </a:r>
            <a:r>
              <a:rPr lang="en-GB" b="1" i="1" dirty="0" err="1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FREE</a:t>
            </a:r>
            <a:r>
              <a:rPr lang="en-GB" b="1" i="1" dirty="0" err="1" smtClean="0">
                <a:latin typeface="Calibri"/>
                <a:ea typeface="Calibri"/>
                <a:cs typeface="Times New Roman"/>
              </a:rPr>
              <a:t>sabilillah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6"/>
            <a:ext cx="8610600" cy="4830763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FEE or FREE – </a:t>
            </a:r>
            <a:r>
              <a:rPr lang="en-GB" b="1" i="1" dirty="0" err="1" smtClean="0">
                <a:latin typeface="Calibri"/>
                <a:ea typeface="Calibri"/>
                <a:cs typeface="Times New Roman"/>
              </a:rPr>
              <a:t>sabilillah</a:t>
            </a:r>
            <a:r>
              <a:rPr lang="en-GB" b="1" i="1" dirty="0" smtClean="0">
                <a:latin typeface="Calibri"/>
                <a:ea typeface="Calibri"/>
                <a:cs typeface="Times New Roman"/>
              </a:rPr>
              <a:t> (e.g. merchant, doctor, etc.)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Getting salaries and fair remuneration off the table 	– concern for </a:t>
            </a:r>
            <a:r>
              <a:rPr lang="en-GB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fairness 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and justice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What are others getting in similar organisations?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What are others getting who do a similar job?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Envy and social comparison – justice (</a:t>
            </a:r>
            <a:r>
              <a:rPr lang="en-GB" b="1" i="1" dirty="0" smtClean="0">
                <a:latin typeface="Calibri"/>
                <a:ea typeface="Calibri"/>
                <a:cs typeface="Times New Roman"/>
              </a:rPr>
              <a:t>‘</a:t>
            </a:r>
            <a:r>
              <a:rPr lang="en-GB" b="1" i="1" dirty="0" err="1" smtClean="0">
                <a:latin typeface="Calibri"/>
                <a:ea typeface="Calibri"/>
                <a:cs typeface="Times New Roman"/>
              </a:rPr>
              <a:t>adl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) and </a:t>
            </a:r>
            <a:r>
              <a:rPr lang="en-GB" b="1" i="1" dirty="0" err="1" smtClean="0">
                <a:latin typeface="Calibri"/>
                <a:ea typeface="Calibri"/>
                <a:cs typeface="Times New Roman"/>
              </a:rPr>
              <a:t>tazkiyyat</a:t>
            </a:r>
            <a:r>
              <a:rPr lang="en-GB" b="1" i="1" dirty="0" smtClean="0">
                <a:latin typeface="Calibri"/>
                <a:ea typeface="Calibri"/>
                <a:cs typeface="Times New Roman"/>
              </a:rPr>
              <a:t> an-</a:t>
            </a:r>
            <a:r>
              <a:rPr lang="en-GB" b="1" i="1" dirty="0" err="1" smtClean="0">
                <a:latin typeface="Calibri"/>
                <a:ea typeface="Calibri"/>
                <a:cs typeface="Times New Roman"/>
              </a:rPr>
              <a:t>nafs</a:t>
            </a:r>
            <a:r>
              <a:rPr lang="en-GB" b="1" i="1" dirty="0" smtClean="0">
                <a:latin typeface="Calibri"/>
                <a:ea typeface="Calibri"/>
                <a:cs typeface="Times New Roman"/>
              </a:rPr>
              <a:t> – Allah first!!! Always!!!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Mercenaries in </a:t>
            </a:r>
            <a:r>
              <a:rPr lang="en-US" b="1" dirty="0" err="1" smtClean="0"/>
              <a:t>Da’wah</a:t>
            </a:r>
            <a:r>
              <a:rPr lang="en-US" b="1" dirty="0" smtClean="0"/>
              <a:t>?!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91317"/>
          </a:xfrm>
        </p:spPr>
        <p:txBody>
          <a:bodyPr/>
          <a:lstStyle/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If you treat </a:t>
            </a:r>
            <a:r>
              <a:rPr lang="en-GB" b="1" dirty="0" err="1" smtClean="0">
                <a:latin typeface="Calibri"/>
                <a:ea typeface="Calibri"/>
                <a:cs typeface="Times New Roman"/>
              </a:rPr>
              <a:t>da’wah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 people like mercenaries, they will become mercenaries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Carrot and stick, “if..., then...” vs. “Now that...”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Non-financial and material 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517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/>
            </a:pPr>
            <a:r>
              <a:rPr lang="en-GB" b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Autonomy rewards 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– freedom and choice, involvement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buFont typeface="+mj-lt"/>
              <a:buAutoNum type="arabicPeriod"/>
            </a:pPr>
            <a:r>
              <a:rPr lang="en-GB" b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Mastery rewards 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– training, learning, presentations, etc.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buFont typeface="+mj-lt"/>
              <a:buAutoNum type="arabicPeriod"/>
            </a:pPr>
            <a:r>
              <a:rPr lang="en-GB" b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Purpose rewards 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– appreciation, travel, &amp; vision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“Now that...” gifts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“Whale-done”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Supporting Succession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5116"/>
          </a:xfrm>
        </p:spPr>
        <p:txBody>
          <a:bodyPr>
            <a:normAutofit fontScale="85000" lnSpcReduction="20000"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The “Canopy Effect” and decentralising experience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GB" b="1" dirty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Intelligent mistakes, growth and creativity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Watching the seeding grow – Effective delegation</a:t>
            </a:r>
          </a:p>
          <a:p>
            <a:pPr marL="0" lvl="0">
              <a:lnSpc>
                <a:spcPct val="115000"/>
              </a:lnSpc>
              <a:spcAft>
                <a:spcPts val="1000"/>
              </a:spcAft>
            </a:pP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0" lv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Promotion and Mountain Sickness (the “Peter’s Principle”) – right niche vs. next step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New Frontiers in </a:t>
            </a:r>
            <a:r>
              <a:rPr lang="en-US" b="1" dirty="0" err="1" smtClean="0"/>
              <a:t>Da’wah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>
                <a:latin typeface="Calibri"/>
                <a:ea typeface="Calibri"/>
                <a:cs typeface="Times New Roman"/>
              </a:rPr>
              <a:t>Values and life-style targeting – customised </a:t>
            </a:r>
            <a:r>
              <a:rPr lang="en-GB" b="1" dirty="0" err="1">
                <a:latin typeface="Calibri"/>
                <a:ea typeface="Calibri"/>
                <a:cs typeface="Times New Roman"/>
              </a:rPr>
              <a:t>da’wah</a:t>
            </a:r>
            <a:r>
              <a:rPr lang="en-GB" b="1" dirty="0">
                <a:latin typeface="Calibri"/>
                <a:ea typeface="Calibri"/>
                <a:cs typeface="Times New Roman"/>
              </a:rPr>
              <a:t> contents &amp; delivery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New carders of </a:t>
            </a:r>
            <a:r>
              <a:rPr lang="en-GB" b="1" dirty="0" err="1" smtClean="0">
                <a:latin typeface="Calibri"/>
                <a:ea typeface="Calibri"/>
                <a:cs typeface="Times New Roman"/>
              </a:rPr>
              <a:t>da’wah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 volunteers, experts, and frontiers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buFont typeface="Symbol"/>
              <a:buChar char=""/>
            </a:pPr>
            <a:r>
              <a:rPr lang="en-GB" sz="34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Design</a:t>
            </a:r>
            <a:endParaRPr lang="en-US" sz="3400" b="1" dirty="0" smtClean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buFont typeface="Symbol"/>
              <a:buChar char=""/>
            </a:pPr>
            <a:r>
              <a:rPr lang="en-GB" sz="34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Story-telling</a:t>
            </a:r>
            <a:endParaRPr lang="en-US" sz="3400" b="1" dirty="0" smtClean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buFont typeface="Symbol"/>
              <a:buChar char=""/>
            </a:pPr>
            <a:r>
              <a:rPr lang="en-GB" sz="34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Games and play</a:t>
            </a:r>
            <a:endParaRPr lang="en-US" sz="3400" b="1" dirty="0" smtClean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buFont typeface="Symbol"/>
              <a:buChar char=""/>
            </a:pPr>
            <a:r>
              <a:rPr lang="en-GB" sz="34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Symphony</a:t>
            </a:r>
            <a:endParaRPr lang="en-US" sz="3400" b="1" dirty="0" smtClean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20000"/>
              </a:lnSpc>
              <a:buFont typeface="Symbol"/>
              <a:buChar char=""/>
            </a:pPr>
            <a:r>
              <a:rPr lang="en-GB" sz="3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Authenticity and relevance</a:t>
            </a:r>
            <a:endParaRPr lang="en-US" sz="3400" b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buFont typeface="Symbol"/>
              <a:buChar char=""/>
            </a:pPr>
            <a:r>
              <a:rPr lang="en-GB" sz="34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Empathy &amp; respect</a:t>
            </a:r>
            <a:endParaRPr lang="en-US" sz="3400" b="1" dirty="0" smtClean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20000"/>
              </a:lnSpc>
              <a:spcAft>
                <a:spcPts val="1000"/>
              </a:spcAft>
              <a:buFont typeface="Symbol"/>
              <a:buChar char=""/>
            </a:pPr>
            <a:r>
              <a:rPr lang="en-GB" sz="34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Meaning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Connectors, Specialists and Salespeople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Positional and Moral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800" b="1" i="1" dirty="0" err="1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Shurah</a:t>
            </a:r>
            <a:r>
              <a:rPr lang="en-GB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– the Authoritarian and the Authoritative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Level 5 leaders – Clock-builders vs. Time-tellers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latin typeface="Calibri"/>
                <a:ea typeface="Calibri"/>
                <a:cs typeface="Times New Roman"/>
              </a:rPr>
              <a:t>Open-sourcing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No commitment if no involvement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“Nothing about us, without us” – South African anti-</a:t>
            </a:r>
            <a:r>
              <a:rPr lang="en-GB" b="1" dirty="0" err="1" smtClean="0">
                <a:latin typeface="Calibri"/>
                <a:ea typeface="Calibri"/>
                <a:cs typeface="Times New Roman"/>
              </a:rPr>
              <a:t>aparthied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GB" b="1" dirty="0">
                <a:latin typeface="Calibri"/>
                <a:ea typeface="Calibri"/>
                <a:cs typeface="Times New Roman"/>
              </a:rPr>
              <a:t>maxim </a:t>
            </a: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Calibri"/>
              <a:buChar char="-"/>
            </a:pPr>
            <a:r>
              <a:rPr lang="en-GB" sz="2800" b="1" dirty="0" smtClean="0">
                <a:latin typeface="Calibri"/>
                <a:ea typeface="Calibri"/>
                <a:cs typeface="Times New Roman"/>
              </a:rPr>
              <a:t>Women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Calibri"/>
              <a:buChar char="-"/>
            </a:pPr>
            <a:r>
              <a:rPr lang="en-GB" sz="2800" b="1" dirty="0" smtClean="0">
                <a:latin typeface="Calibri"/>
                <a:ea typeface="Calibri"/>
                <a:cs typeface="Times New Roman"/>
              </a:rPr>
              <a:t>Teens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Calibri"/>
              <a:buChar char="-"/>
            </a:pPr>
            <a:r>
              <a:rPr lang="en-GB" sz="2800" b="1" dirty="0" smtClean="0">
                <a:latin typeface="Calibri"/>
                <a:ea typeface="Calibri"/>
                <a:cs typeface="Times New Roman"/>
              </a:rPr>
              <a:t>Converts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Calibri"/>
              <a:buChar char="-"/>
            </a:pPr>
            <a:r>
              <a:rPr lang="en-GB" sz="2800" b="1" dirty="0" smtClean="0">
                <a:latin typeface="Calibri"/>
                <a:ea typeface="Calibri"/>
                <a:cs typeface="Times New Roman"/>
              </a:rPr>
              <a:t>Non-Muslims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Calibri"/>
              <a:buChar char="-"/>
            </a:pPr>
            <a:r>
              <a:rPr lang="en-GB" sz="2800" b="1" dirty="0" smtClean="0">
                <a:latin typeface="Calibri"/>
                <a:ea typeface="Calibri"/>
                <a:cs typeface="Times New Roman"/>
              </a:rPr>
              <a:t>Refugees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en-GB" sz="2800" b="1" dirty="0" smtClean="0">
                <a:latin typeface="Calibri"/>
                <a:ea typeface="Calibri"/>
                <a:cs typeface="Times New Roman"/>
              </a:rPr>
              <a:t>Other groups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610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Curiosity in the Wisdom of the Crowds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91317"/>
          </a:xfrm>
        </p:spPr>
        <p:txBody>
          <a:bodyPr/>
          <a:lstStyle/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Mountains and the Sea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Searching for Allah’s </a:t>
            </a:r>
            <a:r>
              <a:rPr lang="en-GB" b="1" i="1" dirty="0" err="1" smtClean="0">
                <a:latin typeface="Calibri"/>
                <a:ea typeface="Calibri"/>
                <a:cs typeface="Times New Roman"/>
              </a:rPr>
              <a:t>rizq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 with humility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Calibri"/>
              <a:buChar char="-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Independent opinions – not influenced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Calibri"/>
              <a:buChar char="-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Private information – personal data and experience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Diverse perspectives – different angles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Diversity in </a:t>
            </a:r>
            <a:r>
              <a:rPr lang="en-US" b="1" dirty="0" err="1" smtClean="0"/>
              <a:t>Organisations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Managing Ideas and conflicting group interests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Specialisation vs. Disunity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Calibri"/>
              <a:buChar char="-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Amoeba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Calibri"/>
              <a:buChar char="-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Starfish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Calibri"/>
              <a:buChar char="-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Spiders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Hybrids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“Love your Enemy”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496117"/>
          </a:xfrm>
        </p:spPr>
        <p:txBody>
          <a:bodyPr>
            <a:normAutofit fontScale="85000" lnSpcReduction="10000"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Tension in </a:t>
            </a:r>
            <a:r>
              <a:rPr lang="en-GB" b="1" dirty="0" err="1" smtClean="0">
                <a:latin typeface="Calibri"/>
                <a:ea typeface="Calibri"/>
                <a:cs typeface="Times New Roman"/>
              </a:rPr>
              <a:t>da’wah</a:t>
            </a: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Respecting the “rough diamond”, and the “movement value” of ideas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Conflict as polishing of ideas and approaches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Importance of the Ethics of Disagreement in Islam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Thinking Tools and Hats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Argument or dialogue? Parallel and adversarial thinking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“The 6 Thinking Hats” and SWOT Analyses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White - paper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Yellow – sun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Black – darkness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Green – vegetation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Red – emotions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Blue – sky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b="1" dirty="0" smtClean="0"/>
              <a:t>DISCLAIMER!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6 or more Thinking Hats</a:t>
            </a:r>
            <a:endParaRPr lang="en-US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CC66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GB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challenge of categories and “boxes” -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 smtClean="0"/>
              <a:t>	</a:t>
            </a:r>
            <a:r>
              <a:rPr lang="en-US" sz="4800" dirty="0" smtClean="0">
                <a:latin typeface="Bodoni MT Black" pitchFamily="18" charset="0"/>
              </a:rPr>
              <a:t>White Hat </a:t>
            </a:r>
            <a:r>
              <a:rPr lang="en-US" sz="4800" dirty="0" smtClean="0"/>
              <a:t>	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</a:rPr>
              <a:t>Yellow Hat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 smtClean="0"/>
              <a:t>		</a:t>
            </a:r>
            <a:r>
              <a:rPr lang="en-US" sz="4800" b="1" dirty="0" smtClean="0">
                <a:solidFill>
                  <a:srgbClr val="003300"/>
                </a:solidFill>
                <a:latin typeface="Papyrus" pitchFamily="66" charset="0"/>
              </a:rPr>
              <a:t>Black Hat</a:t>
            </a:r>
            <a:r>
              <a:rPr lang="en-US" sz="4800" dirty="0" smtClean="0"/>
              <a:t>	      </a:t>
            </a:r>
            <a:r>
              <a:rPr lang="en-US" sz="4800" dirty="0" smtClean="0">
                <a:solidFill>
                  <a:srgbClr val="00CC00"/>
                </a:solidFill>
              </a:rPr>
              <a:t>GREEN HAT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 smtClean="0"/>
              <a:t>	</a:t>
            </a:r>
            <a:r>
              <a:rPr lang="en-US" sz="4800" b="1" dirty="0" smtClean="0">
                <a:solidFill>
                  <a:srgbClr val="FF0000"/>
                </a:solidFill>
                <a:latin typeface="Georgia" pitchFamily="18" charset="0"/>
              </a:rPr>
              <a:t>Red Hat</a:t>
            </a:r>
            <a:r>
              <a:rPr lang="en-US" sz="4800" dirty="0" smtClean="0"/>
              <a:t>		</a:t>
            </a:r>
            <a:r>
              <a:rPr lang="en-US" sz="5400" b="1" dirty="0" smtClean="0">
                <a:solidFill>
                  <a:srgbClr val="3333FF"/>
                </a:solidFill>
                <a:latin typeface="Bradley Hand ITC" pitchFamily="66" charset="0"/>
              </a:rPr>
              <a:t>Blue Hat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800" dirty="0" smtClean="0"/>
              <a:t>		</a:t>
            </a:r>
            <a:r>
              <a:rPr lang="en-US" sz="4800" dirty="0" smtClean="0">
                <a:solidFill>
                  <a:srgbClr val="867D7A"/>
                </a:solidFill>
                <a:latin typeface="Verdana" pitchFamily="34" charset="0"/>
              </a:rPr>
              <a:t>Grey Hat</a:t>
            </a:r>
            <a:r>
              <a:rPr lang="en-US" sz="4800" dirty="0" smtClean="0"/>
              <a:t>		</a:t>
            </a:r>
            <a:r>
              <a:rPr lang="en-US" sz="4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Gold Hat</a:t>
            </a:r>
          </a:p>
          <a:p>
            <a:pPr>
              <a:buFont typeface="Wingdings" pitchFamily="2" charset="2"/>
              <a:buNone/>
              <a:defRPr/>
            </a:pPr>
            <a:endParaRPr lang="en-US" sz="4400" dirty="0" smtClean="0"/>
          </a:p>
          <a:p>
            <a:pPr>
              <a:buFont typeface="Wingdings" pitchFamily="2" charset="2"/>
              <a:buNone/>
              <a:defRPr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1812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“Constructive Discontent”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“The enemy of the best is the good and adequate”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When the enemy of “the good” can be “the best”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Beyond being a merely good organisation to being a significant and great organisation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Focus on impact not size, resources, or independence </a:t>
            </a:r>
            <a:endParaRPr lang="en-US" dirty="0" smtClean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alibri"/>
                <a:ea typeface="Calibri"/>
                <a:cs typeface="Times New Roman"/>
              </a:rPr>
              <a:t>“Constructive Discontent”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316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dirty="0">
                <a:latin typeface="Calibri"/>
                <a:ea typeface="Calibri"/>
                <a:cs typeface="Times New Roman"/>
              </a:rPr>
              <a:t>Beware of the “We’ve arrived syndrome” – Ask, what’s the next mountain?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i="1" dirty="0">
                <a:latin typeface="Calibri"/>
                <a:ea typeface="Calibri"/>
                <a:cs typeface="Times New Roman"/>
              </a:rPr>
              <a:t>“We are insistent on making our products obsolete before anyone else does” </a:t>
            </a:r>
            <a:r>
              <a:rPr lang="en-GB" b="1" dirty="0">
                <a:latin typeface="Calibri"/>
                <a:ea typeface="Calibri"/>
                <a:cs typeface="Times New Roman"/>
              </a:rPr>
              <a:t>– Bill Gates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"/>
              <a:tabLst>
                <a:tab pos="457200" algn="l"/>
              </a:tabLst>
            </a:pPr>
            <a:r>
              <a:rPr lang="en-GB" b="1" dirty="0">
                <a:latin typeface="Calibri"/>
                <a:ea typeface="Calibri"/>
                <a:cs typeface="Times New Roman"/>
              </a:rPr>
              <a:t>Thanking Allah but </a:t>
            </a:r>
            <a:r>
              <a:rPr lang="en-GB" b="1" u="sng" dirty="0">
                <a:latin typeface="Calibri"/>
                <a:ea typeface="Calibri"/>
                <a:cs typeface="Times New Roman"/>
              </a:rPr>
              <a:t>not</a:t>
            </a:r>
            <a:r>
              <a:rPr lang="en-GB" b="1" dirty="0">
                <a:latin typeface="Calibri"/>
                <a:ea typeface="Calibri"/>
                <a:cs typeface="Times New Roman"/>
              </a:rPr>
              <a:t> looking below or behind 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– What more is expected of us?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600" b="1" i="1" dirty="0" smtClean="0">
                <a:latin typeface="Calibri"/>
                <a:ea typeface="Calibri"/>
                <a:cs typeface="Times New Roman"/>
              </a:rPr>
              <a:t>Alhamdulillah, 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600" b="1" dirty="0" smtClean="0">
                <a:latin typeface="Calibri"/>
                <a:ea typeface="Calibri"/>
                <a:cs typeface="Times New Roman"/>
              </a:rPr>
              <a:t>	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600" b="1" dirty="0" smtClean="0">
                <a:latin typeface="Calibri"/>
                <a:ea typeface="Calibri"/>
                <a:cs typeface="Times New Roman"/>
              </a:rPr>
              <a:t>		and thank you.</a:t>
            </a:r>
            <a:endParaRPr lang="en-US" sz="3600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600" b="1" dirty="0" smtClean="0">
                <a:latin typeface="Calibri"/>
                <a:ea typeface="Calibri"/>
                <a:cs typeface="Times New Roman"/>
              </a:rPr>
              <a:t>		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600" b="1" i="1" dirty="0" smtClean="0">
                <a:latin typeface="Calibri"/>
                <a:ea typeface="Calibri"/>
                <a:cs typeface="Times New Roman"/>
              </a:rPr>
              <a:t>				</a:t>
            </a:r>
            <a:r>
              <a:rPr lang="en-GB" sz="3600" b="1" i="1" dirty="0" err="1" smtClean="0">
                <a:latin typeface="Calibri"/>
                <a:ea typeface="Calibri"/>
                <a:cs typeface="Times New Roman"/>
              </a:rPr>
              <a:t>Wassalamu</a:t>
            </a:r>
            <a:r>
              <a:rPr lang="en-GB" sz="3600" b="1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GB" sz="3600" b="1" i="1" dirty="0" err="1" smtClean="0">
                <a:latin typeface="Calibri"/>
                <a:ea typeface="Calibri"/>
                <a:cs typeface="Times New Roman"/>
              </a:rPr>
              <a:t>alaykum</a:t>
            </a:r>
            <a:endParaRPr lang="en-US" sz="3600" i="1" dirty="0" smtClean="0">
              <a:latin typeface="Calibri"/>
              <a:ea typeface="Calibri"/>
              <a:cs typeface="Times New Roman"/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Da’wah</a:t>
            </a:r>
            <a:r>
              <a:rPr lang="en-US" b="1" dirty="0" smtClean="0"/>
              <a:t> Institute of Nigeria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26751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ISLAMIC EDUCATION TRUST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3</a:t>
            </a:r>
            <a:r>
              <a:rPr lang="en-US" b="1" dirty="0"/>
              <a:t>,</a:t>
            </a:r>
            <a:r>
              <a:rPr lang="en-US" b="1" dirty="0" smtClean="0"/>
              <a:t> </a:t>
            </a:r>
            <a:r>
              <a:rPr lang="en-US" b="1" dirty="0" err="1" smtClean="0"/>
              <a:t>Ilmi</a:t>
            </a:r>
            <a:r>
              <a:rPr lang="en-US" b="1" dirty="0" smtClean="0"/>
              <a:t> Avenue,</a:t>
            </a:r>
          </a:p>
          <a:p>
            <a:pPr marL="0" indent="0" algn="ctr">
              <a:buNone/>
            </a:pPr>
            <a:r>
              <a:rPr lang="en-US" b="1" dirty="0" err="1" smtClean="0"/>
              <a:t>Minna</a:t>
            </a:r>
            <a:r>
              <a:rPr lang="en-US" b="1" dirty="0" smtClean="0"/>
              <a:t>,</a:t>
            </a:r>
          </a:p>
          <a:p>
            <a:pPr marL="0" indent="0" algn="ctr">
              <a:buNone/>
            </a:pPr>
            <a:r>
              <a:rPr lang="en-US" b="1" dirty="0" smtClean="0"/>
              <a:t>Niger State.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dawahinstitute@gmail.com</a:t>
            </a: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ietnigeria@yahoo.com</a:t>
            </a:r>
          </a:p>
          <a:p>
            <a:pPr marL="0" indent="0" algn="ctr">
              <a:buNone/>
            </a:pPr>
            <a:endParaRPr lang="en-US" sz="3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www.ietonline.org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9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Going far and going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</a:pP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pPr marL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“To travel far, go with others. </a:t>
            </a:r>
          </a:p>
          <a:p>
            <a:pPr marL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To travel fast, go alone”</a:t>
            </a: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				South African Proverb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FOCUS of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7"/>
            <a:ext cx="8534400" cy="452628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3 Key Resources for Development of leadership &amp; Management: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Competence, Character and Passion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Deficiency in Competence – </a:t>
            </a:r>
            <a:r>
              <a:rPr lang="en-US" b="1" dirty="0" smtClean="0">
                <a:solidFill>
                  <a:srgbClr val="FFFF00"/>
                </a:solidFill>
              </a:rPr>
              <a:t>Train</a:t>
            </a:r>
          </a:p>
          <a:p>
            <a:r>
              <a:rPr lang="en-US" dirty="0" smtClean="0"/>
              <a:t>Deficiency in Character – </a:t>
            </a:r>
            <a:r>
              <a:rPr lang="en-US" b="1" dirty="0" smtClean="0">
                <a:solidFill>
                  <a:srgbClr val="FFFF00"/>
                </a:solidFill>
              </a:rPr>
              <a:t>Reform</a:t>
            </a:r>
          </a:p>
          <a:p>
            <a:r>
              <a:rPr lang="en-US" dirty="0" smtClean="0"/>
              <a:t>Deficiency </a:t>
            </a:r>
            <a:r>
              <a:rPr lang="en-US" dirty="0"/>
              <a:t>in Passion – </a:t>
            </a:r>
            <a:r>
              <a:rPr lang="en-US" b="1" dirty="0">
                <a:solidFill>
                  <a:srgbClr val="FFFF00"/>
                </a:solidFill>
              </a:rPr>
              <a:t>Motivate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 OF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3437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	Once you have got the right intrinsically motivated and passionate people, the major challenge for leadership in organized </a:t>
            </a:r>
            <a:r>
              <a:rPr lang="en-US" dirty="0" err="1" smtClean="0">
                <a:latin typeface="+mj-lt"/>
                <a:ea typeface="Calibri"/>
                <a:cs typeface="Times New Roman"/>
              </a:rPr>
              <a:t>islamic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/</a:t>
            </a:r>
            <a:r>
              <a:rPr lang="en-US" dirty="0" err="1" smtClean="0">
                <a:latin typeface="+mj-lt"/>
                <a:ea typeface="Calibri"/>
                <a:cs typeface="Times New Roman"/>
              </a:rPr>
              <a:t>da’wah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 work is </a:t>
            </a:r>
            <a:r>
              <a:rPr lang="en-US" b="1" dirty="0" smtClean="0">
                <a:solidFill>
                  <a:srgbClr val="FFFF00"/>
                </a:solidFill>
                <a:latin typeface="+mj-lt"/>
                <a:ea typeface="Calibri"/>
                <a:cs typeface="Times New Roman"/>
              </a:rPr>
              <a:t>how not to de-motivate them</a:t>
            </a:r>
            <a:r>
              <a:rPr lang="en-US" dirty="0" smtClean="0">
                <a:solidFill>
                  <a:srgbClr val="FFFF00"/>
                </a:solidFill>
                <a:latin typeface="+mj-lt"/>
                <a:ea typeface="Calibri"/>
                <a:cs typeface="Times New Roman"/>
              </a:rPr>
              <a:t>.</a:t>
            </a:r>
          </a:p>
          <a:p>
            <a:endParaRPr lang="en-US" dirty="0" smtClean="0">
              <a:latin typeface="+mj-lt"/>
            </a:endParaRPr>
          </a:p>
          <a:p>
            <a:pPr marL="347980" lvl="1" indent="0">
              <a:buNone/>
            </a:pPr>
            <a:r>
              <a:rPr lang="en-US" sz="3200" dirty="0" smtClean="0">
                <a:latin typeface="+mj-lt"/>
              </a:rPr>
              <a:t>Distinguish 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extrinsically</a:t>
            </a:r>
            <a:r>
              <a:rPr lang="en-US" sz="32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motivated routine work, from 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intrinsically</a:t>
            </a:r>
            <a:r>
              <a:rPr lang="en-US" sz="32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creative purpose-driven </a:t>
            </a:r>
            <a:r>
              <a:rPr lang="en-US" sz="3200" dirty="0" err="1">
                <a:ea typeface="Calibri"/>
                <a:cs typeface="Times New Roman"/>
              </a:rPr>
              <a:t>islamic</a:t>
            </a:r>
            <a:r>
              <a:rPr lang="en-US" sz="3200" dirty="0">
                <a:ea typeface="Calibri"/>
                <a:cs typeface="Times New Roman"/>
              </a:rPr>
              <a:t>/</a:t>
            </a:r>
            <a:r>
              <a:rPr lang="en-US" sz="3200" dirty="0" err="1" smtClean="0">
                <a:latin typeface="+mj-lt"/>
              </a:rPr>
              <a:t>da’wah</a:t>
            </a:r>
            <a:r>
              <a:rPr lang="en-US" sz="3200" dirty="0" smtClean="0">
                <a:latin typeface="+mj-lt"/>
              </a:rPr>
              <a:t> work.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alibri"/>
                <a:ea typeface="Calibri"/>
                <a:cs typeface="Times New Roman"/>
              </a:rPr>
              <a:t>DISCIPLINED 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6280"/>
          </a:xfrm>
        </p:spPr>
        <p:txBody>
          <a:bodyPr/>
          <a:lstStyle/>
          <a:p>
            <a:r>
              <a:rPr lang="en-GB" b="1" dirty="0">
                <a:latin typeface="Calibri"/>
                <a:ea typeface="Calibri"/>
                <a:cs typeface="Times New Roman"/>
              </a:rPr>
              <a:t>STAGE 1: </a:t>
            </a:r>
            <a:r>
              <a:rPr lang="en-GB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DISCIPLINED PEOPLE </a:t>
            </a:r>
            <a:endParaRPr lang="en-GB" b="1" dirty="0" smtClean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en-US" dirty="0">
              <a:latin typeface="Calibri"/>
              <a:ea typeface="Calibri"/>
              <a:cs typeface="Times New Roman"/>
            </a:endParaRPr>
          </a:p>
          <a:p>
            <a:r>
              <a:rPr lang="en-GB" b="1" dirty="0">
                <a:latin typeface="Calibri"/>
                <a:ea typeface="Calibri"/>
                <a:cs typeface="Times New Roman"/>
              </a:rPr>
              <a:t>STAGE 2: </a:t>
            </a:r>
            <a:r>
              <a:rPr lang="en-GB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DISCIPLINED THOUGHT</a:t>
            </a:r>
            <a:endParaRPr lang="en-US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r>
              <a:rPr lang="en-GB" b="1" dirty="0" smtClean="0">
                <a:latin typeface="Calibri"/>
                <a:ea typeface="Calibri"/>
                <a:cs typeface="Times New Roman"/>
              </a:rPr>
              <a:t>STAGE </a:t>
            </a:r>
            <a:r>
              <a:rPr lang="en-GB" b="1" dirty="0">
                <a:latin typeface="Calibri"/>
                <a:ea typeface="Calibri"/>
                <a:cs typeface="Times New Roman"/>
              </a:rPr>
              <a:t>3: </a:t>
            </a:r>
            <a:r>
              <a:rPr lang="en-GB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DISCIPLINED ACTION</a:t>
            </a:r>
            <a:endParaRPr lang="en-US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r>
              <a:rPr lang="en-GB" b="1" dirty="0" smtClean="0">
                <a:latin typeface="Calibri"/>
                <a:ea typeface="Calibri"/>
                <a:cs typeface="Times New Roman"/>
              </a:rPr>
              <a:t>STAGE </a:t>
            </a:r>
            <a:r>
              <a:rPr lang="en-GB" b="1" dirty="0">
                <a:latin typeface="Calibri"/>
                <a:ea typeface="Calibri"/>
                <a:cs typeface="Times New Roman"/>
              </a:rPr>
              <a:t>4: </a:t>
            </a:r>
            <a:r>
              <a:rPr lang="en-GB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DEVELOPING GREATNESS THAT LASTS </a:t>
            </a:r>
            <a:endParaRPr lang="en-US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DISCIPLINED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4"/>
          </a:xfrm>
        </p:spPr>
        <p:txBody>
          <a:bodyPr>
            <a:normAutofit fontScale="77500" lnSpcReduction="20000"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STAGE 1: DISCIPLINED PEOPLE </a:t>
            </a:r>
            <a:endParaRPr lang="en-US" dirty="0" smtClean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Servant-leader – “Level 5” - Leadership Style &amp; Ego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Who then What – “Get the Right People on the Bus, ...!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STAGE 2: DISCIPLINED THOUGHT</a:t>
            </a:r>
            <a:endParaRPr lang="en-US" dirty="0" smtClean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GB" b="1" dirty="0" smtClean="0">
                <a:latin typeface="Calibri"/>
                <a:ea typeface="Calibri"/>
                <a:cs typeface="Times New Roman"/>
              </a:rPr>
              <a:t>Confront Brutal Facts – our excuses &amp; justifications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GB" b="1" dirty="0" smtClean="0">
                <a:latin typeface="Calibri" pitchFamily="34" charset="0"/>
                <a:ea typeface="Calibri"/>
                <a:cs typeface="Times New Roman"/>
              </a:rPr>
              <a:t>Hedgehog (</a:t>
            </a:r>
            <a:r>
              <a:rPr lang="en-GB" b="1" i="1" dirty="0" smtClean="0">
                <a:latin typeface="Calibri" pitchFamily="34" charset="0"/>
                <a:ea typeface="Calibri"/>
                <a:cs typeface="Times New Roman"/>
              </a:rPr>
              <a:t>FOCUS</a:t>
            </a:r>
            <a:r>
              <a:rPr lang="en-GB" b="1" dirty="0" smtClean="0">
                <a:latin typeface="Calibri" pitchFamily="34" charset="0"/>
                <a:ea typeface="Calibri"/>
                <a:cs typeface="Times New Roman"/>
              </a:rPr>
              <a:t>) Concepts – Getting your 3 Circles Right – passion, competence &amp; resources  - </a:t>
            </a:r>
            <a:r>
              <a:rPr lang="en-GB" b="1" dirty="0">
                <a:solidFill>
                  <a:srgbClr val="FFFF00"/>
                </a:solidFill>
                <a:latin typeface="Calibri" pitchFamily="34" charset="0"/>
              </a:rPr>
              <a:t>Magnifying Glass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Calibri"/>
                <a:ea typeface="Calibri"/>
                <a:cs typeface="Times New Roman"/>
              </a:rPr>
              <a:t>DISCIPLINED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676400"/>
            <a:ext cx="8562109" cy="4876799"/>
          </a:xfrm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5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STAGE 3: DISCIPLINED ACTION</a:t>
            </a:r>
            <a:endParaRPr lang="en-US" sz="2500" b="1" dirty="0" smtClean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GB" sz="2400" b="1" dirty="0" smtClean="0">
                <a:latin typeface="Calibri"/>
                <a:ea typeface="Calibri"/>
                <a:cs typeface="Times New Roman"/>
              </a:rPr>
              <a:t>Culture of Discipline – managing distractions </a:t>
            </a:r>
            <a:endParaRPr lang="en-US" sz="24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GB" sz="2400" b="1" dirty="0" smtClean="0">
                <a:latin typeface="Calibri"/>
                <a:ea typeface="Calibri"/>
                <a:cs typeface="Times New Roman"/>
              </a:rPr>
              <a:t>Building Momentum and Sustainability by building the BRAND (bicycle riding – never stop pedalling!) – “compounding effect”</a:t>
            </a:r>
            <a:endParaRPr lang="en-US" sz="2400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endParaRPr lang="en-GB" sz="2400" b="1" dirty="0" smtClean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5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STAGE 4: DEVELOPING GREATNESS THAT LASTS </a:t>
            </a:r>
            <a:endParaRPr lang="en-US" sz="2500" dirty="0" smtClean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GB" sz="2400" b="1" dirty="0" smtClean="0">
                <a:latin typeface="Calibri"/>
                <a:ea typeface="Calibri"/>
                <a:cs typeface="Times New Roman"/>
              </a:rPr>
              <a:t>Time-Telling </a:t>
            </a:r>
            <a:r>
              <a:rPr lang="en-GB" sz="2400" b="1" dirty="0">
                <a:latin typeface="Calibri"/>
                <a:ea typeface="Calibri"/>
                <a:cs typeface="Times New Roman"/>
              </a:rPr>
              <a:t> </a:t>
            </a:r>
            <a:r>
              <a:rPr lang="en-GB" sz="2400" b="1" dirty="0" smtClean="0">
                <a:latin typeface="Calibri"/>
                <a:ea typeface="Calibri"/>
                <a:cs typeface="Times New Roman"/>
              </a:rPr>
              <a:t>vs. Clock-Building  - systems &amp; policies</a:t>
            </a:r>
            <a:endParaRPr lang="en-US" sz="24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GB" sz="2400" b="1" dirty="0" smtClean="0">
                <a:latin typeface="Calibri"/>
                <a:ea typeface="Calibri"/>
                <a:cs typeface="Times New Roman"/>
              </a:rPr>
              <a:t>Preserving Core Values and Stimulating Progress </a:t>
            </a:r>
            <a:endParaRPr lang="en-US" sz="2400" dirty="0" smtClean="0">
              <a:latin typeface="Calibri"/>
              <a:ea typeface="Calibri"/>
              <a:cs typeface="Times New Roman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1027</TotalTime>
  <Words>1373</Words>
  <Application>Microsoft Office PowerPoint</Application>
  <PresentationFormat>On-screen Show (4:3)</PresentationFormat>
  <Paragraphs>272</Paragraphs>
  <Slides>34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Foundry</vt:lpstr>
      <vt:lpstr>ISLAMIC IDENTITY AND CULTURAL RENAISSANCE IN NIGERIA</vt:lpstr>
      <vt:lpstr>Enhancing Leadership and Management Efficiency of Islamic Organisations </vt:lpstr>
      <vt:lpstr>PowerPoint Presentation</vt:lpstr>
      <vt:lpstr>Going far and going fast</vt:lpstr>
      <vt:lpstr>FOCUS of Presentation</vt:lpstr>
      <vt:lpstr>SUMMARY OF TOPIC</vt:lpstr>
      <vt:lpstr>DISCIPLINED LEADERSHIP</vt:lpstr>
      <vt:lpstr>DISCIPLINED LEADERSHIP</vt:lpstr>
      <vt:lpstr>DISCIPLINED MANAGEMENT</vt:lpstr>
      <vt:lpstr>Supporting Da’wah Work</vt:lpstr>
      <vt:lpstr>PURPOSE</vt:lpstr>
      <vt:lpstr>AUTONOMY</vt:lpstr>
      <vt:lpstr>MASTERY</vt:lpstr>
      <vt:lpstr>3 RULES OF MASTERY</vt:lpstr>
      <vt:lpstr>The Real Lives of Leaders</vt:lpstr>
      <vt:lpstr>12 Questions for Leaders</vt:lpstr>
      <vt:lpstr>Questions for Leaders</vt:lpstr>
      <vt:lpstr>Questions for Leaders</vt:lpstr>
      <vt:lpstr>Securing Da’wah Talent</vt:lpstr>
      <vt:lpstr>Feesabilillah and FREEsabilillah!</vt:lpstr>
      <vt:lpstr>Mercenaries in Da’wah?!</vt:lpstr>
      <vt:lpstr> Non-financial and material support </vt:lpstr>
      <vt:lpstr>Supporting Succession </vt:lpstr>
      <vt:lpstr>New Frontiers in Da’wah</vt:lpstr>
      <vt:lpstr>Positional and Moral Authority</vt:lpstr>
      <vt:lpstr>Curiosity in the Wisdom of the Crowds</vt:lpstr>
      <vt:lpstr>Diversity in Organisations </vt:lpstr>
      <vt:lpstr>“Love your Enemy”</vt:lpstr>
      <vt:lpstr>Thinking Tools and Hats </vt:lpstr>
      <vt:lpstr>The 6 or more Thinking Hats</vt:lpstr>
      <vt:lpstr>“Constructive Discontent”</vt:lpstr>
      <vt:lpstr>“Constructive Discontent”</vt:lpstr>
      <vt:lpstr>PowerPoint Presentation</vt:lpstr>
      <vt:lpstr>Da’wah Institute of Nigeria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MOTIVATION IN DA’WAH ORGANISATIONS</dc:title>
  <dc:creator>Nuru</dc:creator>
  <cp:lastModifiedBy>TOSHIBA</cp:lastModifiedBy>
  <cp:revision>39</cp:revision>
  <dcterms:created xsi:type="dcterms:W3CDTF">2006-08-16T00:00:00Z</dcterms:created>
  <dcterms:modified xsi:type="dcterms:W3CDTF">2016-01-29T14:20:32Z</dcterms:modified>
</cp:coreProperties>
</file>