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7" r:id="rId3"/>
  </p:sldMasterIdLst>
  <p:notesMasterIdLst>
    <p:notesMasterId r:id="rId101"/>
  </p:notesMasterIdLst>
  <p:handoutMasterIdLst>
    <p:handoutMasterId r:id="rId102"/>
  </p:handoutMasterIdLst>
  <p:sldIdLst>
    <p:sldId id="925" r:id="rId4"/>
    <p:sldId id="1098" r:id="rId5"/>
    <p:sldId id="967" r:id="rId6"/>
    <p:sldId id="1019" r:id="rId7"/>
    <p:sldId id="1057" r:id="rId8"/>
    <p:sldId id="1058" r:id="rId9"/>
    <p:sldId id="1059" r:id="rId10"/>
    <p:sldId id="1068" r:id="rId11"/>
    <p:sldId id="1074" r:id="rId12"/>
    <p:sldId id="1067" r:id="rId13"/>
    <p:sldId id="968" r:id="rId14"/>
    <p:sldId id="1055" r:id="rId15"/>
    <p:sldId id="927" r:id="rId16"/>
    <p:sldId id="1022" r:id="rId17"/>
    <p:sldId id="1023" r:id="rId18"/>
    <p:sldId id="1086" r:id="rId19"/>
    <p:sldId id="1087" r:id="rId20"/>
    <p:sldId id="1091" r:id="rId21"/>
    <p:sldId id="1101" r:id="rId22"/>
    <p:sldId id="1089" r:id="rId23"/>
    <p:sldId id="1109" r:id="rId24"/>
    <p:sldId id="1090" r:id="rId25"/>
    <p:sldId id="969" r:id="rId26"/>
    <p:sldId id="1024" r:id="rId27"/>
    <p:sldId id="1082" r:id="rId28"/>
    <p:sldId id="1025" r:id="rId29"/>
    <p:sldId id="1102" r:id="rId30"/>
    <p:sldId id="1103" r:id="rId31"/>
    <p:sldId id="1104" r:id="rId32"/>
    <p:sldId id="1105" r:id="rId33"/>
    <p:sldId id="1106" r:id="rId34"/>
    <p:sldId id="1107" r:id="rId35"/>
    <p:sldId id="1084" r:id="rId36"/>
    <p:sldId id="1031" r:id="rId37"/>
    <p:sldId id="1026" r:id="rId38"/>
    <p:sldId id="1028" r:id="rId39"/>
    <p:sldId id="1060" r:id="rId40"/>
    <p:sldId id="1069" r:id="rId41"/>
    <p:sldId id="1099" r:id="rId42"/>
    <p:sldId id="1100" r:id="rId43"/>
    <p:sldId id="1062" r:id="rId44"/>
    <p:sldId id="1063" r:id="rId45"/>
    <p:sldId id="1064" r:id="rId46"/>
    <p:sldId id="1030" r:id="rId47"/>
    <p:sldId id="1032" r:id="rId48"/>
    <p:sldId id="1008" r:id="rId49"/>
    <p:sldId id="1108" r:id="rId50"/>
    <p:sldId id="1093" r:id="rId51"/>
    <p:sldId id="1029" r:id="rId52"/>
    <p:sldId id="970" r:id="rId53"/>
    <p:sldId id="1012" r:id="rId54"/>
    <p:sldId id="1095" r:id="rId55"/>
    <p:sldId id="1001" r:id="rId56"/>
    <p:sldId id="1052" r:id="rId57"/>
    <p:sldId id="1096" r:id="rId58"/>
    <p:sldId id="1097" r:id="rId59"/>
    <p:sldId id="1085" r:id="rId60"/>
    <p:sldId id="1034" r:id="rId61"/>
    <p:sldId id="932" r:id="rId62"/>
    <p:sldId id="1054" r:id="rId63"/>
    <p:sldId id="1037" r:id="rId64"/>
    <p:sldId id="1039" r:id="rId65"/>
    <p:sldId id="1070" r:id="rId66"/>
    <p:sldId id="1048" r:id="rId67"/>
    <p:sldId id="1049" r:id="rId68"/>
    <p:sldId id="1050" r:id="rId69"/>
    <p:sldId id="1078" r:id="rId70"/>
    <p:sldId id="1051" r:id="rId71"/>
    <p:sldId id="1040" r:id="rId72"/>
    <p:sldId id="1041" r:id="rId73"/>
    <p:sldId id="1042" r:id="rId74"/>
    <p:sldId id="1043" r:id="rId75"/>
    <p:sldId id="1044" r:id="rId76"/>
    <p:sldId id="1045" r:id="rId77"/>
    <p:sldId id="1046" r:id="rId78"/>
    <p:sldId id="1047" r:id="rId79"/>
    <p:sldId id="1036" r:id="rId80"/>
    <p:sldId id="1009" r:id="rId81"/>
    <p:sldId id="1056" r:id="rId82"/>
    <p:sldId id="1075" r:id="rId83"/>
    <p:sldId id="1010" r:id="rId84"/>
    <p:sldId id="1071" r:id="rId85"/>
    <p:sldId id="1072" r:id="rId86"/>
    <p:sldId id="1011" r:id="rId87"/>
    <p:sldId id="1017" r:id="rId88"/>
    <p:sldId id="1083" r:id="rId89"/>
    <p:sldId id="1073" r:id="rId90"/>
    <p:sldId id="1021" r:id="rId91"/>
    <p:sldId id="1079" r:id="rId92"/>
    <p:sldId id="1080" r:id="rId93"/>
    <p:sldId id="1081" r:id="rId94"/>
    <p:sldId id="1076" r:id="rId95"/>
    <p:sldId id="1018" r:id="rId96"/>
    <p:sldId id="991" r:id="rId97"/>
    <p:sldId id="1077" r:id="rId98"/>
    <p:sldId id="890" r:id="rId99"/>
    <p:sldId id="891" r:id="rId100"/>
  </p:sldIdLst>
  <p:sldSz cx="12192000" cy="6858000"/>
  <p:notesSz cx="7099300" cy="10234613"/>
  <p:defaultTextStyle>
    <a:defPPr>
      <a:defRPr lang="de-DE"/>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initials="Z" lastIdx="1" clrIdx="0"/>
  <p:cmAuthor id="1" name="Fatih"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819" autoAdjust="0"/>
  </p:normalViewPr>
  <p:slideViewPr>
    <p:cSldViewPr>
      <p:cViewPr varScale="1">
        <p:scale>
          <a:sx n="68" d="100"/>
          <a:sy n="68" d="100"/>
        </p:scale>
        <p:origin x="-810" y="-102"/>
      </p:cViewPr>
      <p:guideLst>
        <p:guide orient="horz" pos="2160"/>
        <p:guide pos="3840"/>
      </p:guideLst>
    </p:cSldViewPr>
  </p:slideViewPr>
  <p:outlineViewPr>
    <p:cViewPr>
      <p:scale>
        <a:sx n="33" d="100"/>
        <a:sy n="33" d="100"/>
      </p:scale>
      <p:origin x="0" y="-32046"/>
    </p:cViewPr>
  </p:outlineViewPr>
  <p:notesTextViewPr>
    <p:cViewPr>
      <p:scale>
        <a:sx n="100" d="100"/>
        <a:sy n="100" d="100"/>
      </p:scale>
      <p:origin x="0" y="0"/>
    </p:cViewPr>
  </p:notesTextViewPr>
  <p:sorterViewPr>
    <p:cViewPr>
      <p:scale>
        <a:sx n="66" d="100"/>
        <a:sy n="66" d="100"/>
      </p:scale>
      <p:origin x="0" y="-2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21366769-0C17-442A-895B-E938084F436D}" type="datetimeFigureOut">
              <a:rPr lang="de-DE"/>
              <a:pPr>
                <a:defRPr/>
              </a:pPr>
              <a:t>05.05.2016</a:t>
            </a:fld>
            <a:endParaRPr lang="de-DE" dirty="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de-DE" dirty="0"/>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05F8A2BA-4E50-4B93-8DA2-75B10B09DE6E}" type="slidenum">
              <a:rPr lang="de-DE"/>
              <a:pPr>
                <a:defRPr/>
              </a:pPr>
              <a:t>‹#›</a:t>
            </a:fld>
            <a:endParaRPr lang="de-DE" dirty="0"/>
          </a:p>
        </p:txBody>
      </p:sp>
    </p:spTree>
    <p:extLst>
      <p:ext uri="{BB962C8B-B14F-4D97-AF65-F5344CB8AC3E}">
        <p14:creationId xmlns:p14="http://schemas.microsoft.com/office/powerpoint/2010/main" val="58173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0">
                <a:latin typeface="Arial" charset="0"/>
              </a:defRPr>
            </a:lvl1pPr>
          </a:lstStyle>
          <a:p>
            <a:pPr>
              <a:defRPr/>
            </a:pPr>
            <a:endParaRPr lang="de-DE" dirty="0"/>
          </a:p>
        </p:txBody>
      </p:sp>
      <p:sp>
        <p:nvSpPr>
          <p:cNvPr id="140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0">
                <a:latin typeface="Arial" charset="0"/>
              </a:defRPr>
            </a:lvl1pPr>
          </a:lstStyle>
          <a:p>
            <a:pPr>
              <a:defRPr/>
            </a:pPr>
            <a:endParaRPr lang="de-DE" dirty="0"/>
          </a:p>
        </p:txBody>
      </p:sp>
      <p:sp>
        <p:nvSpPr>
          <p:cNvPr id="7987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0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0">
                <a:latin typeface="Arial" charset="0"/>
              </a:defRPr>
            </a:lvl1pPr>
          </a:lstStyle>
          <a:p>
            <a:pPr>
              <a:defRPr/>
            </a:pPr>
            <a:endParaRPr lang="de-DE" dirty="0"/>
          </a:p>
        </p:txBody>
      </p:sp>
      <p:sp>
        <p:nvSpPr>
          <p:cNvPr id="140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0">
                <a:latin typeface="Arial" charset="0"/>
              </a:defRPr>
            </a:lvl1pPr>
          </a:lstStyle>
          <a:p>
            <a:pPr>
              <a:defRPr/>
            </a:pPr>
            <a:fld id="{E7A11710-6318-4617-9CDC-41D645B51453}" type="slidenum">
              <a:rPr lang="de-DE"/>
              <a:pPr>
                <a:defRPr/>
              </a:pPr>
              <a:t>‹#›</a:t>
            </a:fld>
            <a:endParaRPr lang="de-DE" dirty="0"/>
          </a:p>
        </p:txBody>
      </p:sp>
    </p:spTree>
    <p:extLst>
      <p:ext uri="{BB962C8B-B14F-4D97-AF65-F5344CB8AC3E}">
        <p14:creationId xmlns:p14="http://schemas.microsoft.com/office/powerpoint/2010/main" val="1715559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1</a:t>
            </a:fld>
            <a:endParaRPr lang="de-DE" dirty="0"/>
          </a:p>
        </p:txBody>
      </p:sp>
    </p:spTree>
    <p:extLst>
      <p:ext uri="{BB962C8B-B14F-4D97-AF65-F5344CB8AC3E}">
        <p14:creationId xmlns:p14="http://schemas.microsoft.com/office/powerpoint/2010/main" val="93455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36</a:t>
            </a:fld>
            <a:endParaRPr lang="de-DE" dirty="0"/>
          </a:p>
        </p:txBody>
      </p:sp>
    </p:spTree>
    <p:extLst>
      <p:ext uri="{BB962C8B-B14F-4D97-AF65-F5344CB8AC3E}">
        <p14:creationId xmlns:p14="http://schemas.microsoft.com/office/powerpoint/2010/main" val="168325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38</a:t>
            </a:fld>
            <a:endParaRPr lang="de-DE" dirty="0"/>
          </a:p>
        </p:txBody>
      </p:sp>
    </p:spTree>
    <p:extLst>
      <p:ext uri="{BB962C8B-B14F-4D97-AF65-F5344CB8AC3E}">
        <p14:creationId xmlns:p14="http://schemas.microsoft.com/office/powerpoint/2010/main" val="273551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49</a:t>
            </a:fld>
            <a:endParaRPr lang="de-DE" dirty="0"/>
          </a:p>
        </p:txBody>
      </p:sp>
    </p:spTree>
    <p:extLst>
      <p:ext uri="{BB962C8B-B14F-4D97-AF65-F5344CB8AC3E}">
        <p14:creationId xmlns:p14="http://schemas.microsoft.com/office/powerpoint/2010/main" val="195267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54</a:t>
            </a:fld>
            <a:endParaRPr lang="de-DE" dirty="0"/>
          </a:p>
        </p:txBody>
      </p:sp>
    </p:spTree>
    <p:extLst>
      <p:ext uri="{BB962C8B-B14F-4D97-AF65-F5344CB8AC3E}">
        <p14:creationId xmlns:p14="http://schemas.microsoft.com/office/powerpoint/2010/main" val="381885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more: http://www.dailymail.co.uk/news/article-2638653/Disabled-Indian-boy-Lakhan-Kale-tied-leg-bus-stop-grandmother-work.html#ixzz32qeiyKzr </a:t>
            </a:r>
          </a:p>
          <a:p>
            <a:r>
              <a:rPr lang="en-US" dirty="0" smtClean="0"/>
              <a:t>Follow us: @</a:t>
            </a:r>
            <a:r>
              <a:rPr lang="en-US" dirty="0" err="1" smtClean="0"/>
              <a:t>MailOnline</a:t>
            </a:r>
            <a:r>
              <a:rPr lang="en-US" dirty="0" smtClean="0"/>
              <a:t> on Twitter | </a:t>
            </a:r>
            <a:r>
              <a:rPr lang="en-US" dirty="0" err="1" smtClean="0"/>
              <a:t>DailyMail</a:t>
            </a:r>
            <a:r>
              <a:rPr lang="en-US" smtClean="0"/>
              <a:t> on Facebook </a:t>
            </a:r>
          </a:p>
          <a:p>
            <a:endParaRPr lang="en-GB" dirty="0"/>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57</a:t>
            </a:fld>
            <a:endParaRPr lang="de-DE" dirty="0"/>
          </a:p>
        </p:txBody>
      </p:sp>
    </p:spTree>
    <p:extLst>
      <p:ext uri="{BB962C8B-B14F-4D97-AF65-F5344CB8AC3E}">
        <p14:creationId xmlns:p14="http://schemas.microsoft.com/office/powerpoint/2010/main" val="1923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58</a:t>
            </a:fld>
            <a:endParaRPr lang="de-DE" dirty="0"/>
          </a:p>
        </p:txBody>
      </p:sp>
    </p:spTree>
    <p:extLst>
      <p:ext uri="{BB962C8B-B14F-4D97-AF65-F5344CB8AC3E}">
        <p14:creationId xmlns:p14="http://schemas.microsoft.com/office/powerpoint/2010/main" val="235343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59</a:t>
            </a:fld>
            <a:endParaRPr lang="de-DE" dirty="0"/>
          </a:p>
        </p:txBody>
      </p:sp>
    </p:spTree>
    <p:extLst>
      <p:ext uri="{BB962C8B-B14F-4D97-AF65-F5344CB8AC3E}">
        <p14:creationId xmlns:p14="http://schemas.microsoft.com/office/powerpoint/2010/main" val="594797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60</a:t>
            </a:fld>
            <a:endParaRPr lang="de-DE" dirty="0"/>
          </a:p>
        </p:txBody>
      </p:sp>
    </p:spTree>
    <p:extLst>
      <p:ext uri="{BB962C8B-B14F-4D97-AF65-F5344CB8AC3E}">
        <p14:creationId xmlns:p14="http://schemas.microsoft.com/office/powerpoint/2010/main" val="97108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61</a:t>
            </a:fld>
            <a:endParaRPr lang="de-DE" dirty="0"/>
          </a:p>
        </p:txBody>
      </p:sp>
    </p:spTree>
    <p:extLst>
      <p:ext uri="{BB962C8B-B14F-4D97-AF65-F5344CB8AC3E}">
        <p14:creationId xmlns:p14="http://schemas.microsoft.com/office/powerpoint/2010/main" val="107227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66</a:t>
            </a:fld>
            <a:endParaRPr lang="de-DE" dirty="0"/>
          </a:p>
        </p:txBody>
      </p:sp>
    </p:spTree>
    <p:extLst>
      <p:ext uri="{BB962C8B-B14F-4D97-AF65-F5344CB8AC3E}">
        <p14:creationId xmlns:p14="http://schemas.microsoft.com/office/powerpoint/2010/main" val="401961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3</a:t>
            </a:fld>
            <a:endParaRPr lang="de-DE" dirty="0"/>
          </a:p>
        </p:txBody>
      </p:sp>
    </p:spTree>
    <p:extLst>
      <p:ext uri="{BB962C8B-B14F-4D97-AF65-F5344CB8AC3E}">
        <p14:creationId xmlns:p14="http://schemas.microsoft.com/office/powerpoint/2010/main" val="51035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74</a:t>
            </a:fld>
            <a:endParaRPr lang="de-DE" dirty="0"/>
          </a:p>
        </p:txBody>
      </p:sp>
    </p:spTree>
    <p:extLst>
      <p:ext uri="{BB962C8B-B14F-4D97-AF65-F5344CB8AC3E}">
        <p14:creationId xmlns:p14="http://schemas.microsoft.com/office/powerpoint/2010/main" val="66621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75</a:t>
            </a:fld>
            <a:endParaRPr lang="de-DE" dirty="0"/>
          </a:p>
        </p:txBody>
      </p:sp>
    </p:spTree>
    <p:extLst>
      <p:ext uri="{BB962C8B-B14F-4D97-AF65-F5344CB8AC3E}">
        <p14:creationId xmlns:p14="http://schemas.microsoft.com/office/powerpoint/2010/main" val="272326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77</a:t>
            </a:fld>
            <a:endParaRPr lang="de-DE" dirty="0"/>
          </a:p>
        </p:txBody>
      </p:sp>
    </p:spTree>
    <p:extLst>
      <p:ext uri="{BB962C8B-B14F-4D97-AF65-F5344CB8AC3E}">
        <p14:creationId xmlns:p14="http://schemas.microsoft.com/office/powerpoint/2010/main" val="308349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78</a:t>
            </a:fld>
            <a:endParaRPr lang="de-DE" dirty="0"/>
          </a:p>
        </p:txBody>
      </p:sp>
    </p:spTree>
    <p:extLst>
      <p:ext uri="{BB962C8B-B14F-4D97-AF65-F5344CB8AC3E}">
        <p14:creationId xmlns:p14="http://schemas.microsoft.com/office/powerpoint/2010/main" val="158623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79</a:t>
            </a:fld>
            <a:endParaRPr lang="de-DE" dirty="0"/>
          </a:p>
        </p:txBody>
      </p:sp>
    </p:spTree>
    <p:extLst>
      <p:ext uri="{BB962C8B-B14F-4D97-AF65-F5344CB8AC3E}">
        <p14:creationId xmlns:p14="http://schemas.microsoft.com/office/powerpoint/2010/main" val="302618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80</a:t>
            </a:fld>
            <a:endParaRPr lang="de-DE" dirty="0"/>
          </a:p>
        </p:txBody>
      </p:sp>
    </p:spTree>
    <p:extLst>
      <p:ext uri="{BB962C8B-B14F-4D97-AF65-F5344CB8AC3E}">
        <p14:creationId xmlns:p14="http://schemas.microsoft.com/office/powerpoint/2010/main" val="1107840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81</a:t>
            </a:fld>
            <a:endParaRPr lang="de-DE" dirty="0"/>
          </a:p>
        </p:txBody>
      </p:sp>
    </p:spTree>
    <p:extLst>
      <p:ext uri="{BB962C8B-B14F-4D97-AF65-F5344CB8AC3E}">
        <p14:creationId xmlns:p14="http://schemas.microsoft.com/office/powerpoint/2010/main" val="204116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84</a:t>
            </a:fld>
            <a:endParaRPr lang="de-DE" dirty="0"/>
          </a:p>
        </p:txBody>
      </p:sp>
    </p:spTree>
    <p:extLst>
      <p:ext uri="{BB962C8B-B14F-4D97-AF65-F5344CB8AC3E}">
        <p14:creationId xmlns:p14="http://schemas.microsoft.com/office/powerpoint/2010/main" val="3316962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85</a:t>
            </a:fld>
            <a:endParaRPr lang="de-DE" dirty="0"/>
          </a:p>
        </p:txBody>
      </p:sp>
    </p:spTree>
    <p:extLst>
      <p:ext uri="{BB962C8B-B14F-4D97-AF65-F5344CB8AC3E}">
        <p14:creationId xmlns:p14="http://schemas.microsoft.com/office/powerpoint/2010/main" val="408748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87</a:t>
            </a:fld>
            <a:endParaRPr lang="de-DE" dirty="0"/>
          </a:p>
        </p:txBody>
      </p:sp>
    </p:spTree>
    <p:extLst>
      <p:ext uri="{BB962C8B-B14F-4D97-AF65-F5344CB8AC3E}">
        <p14:creationId xmlns:p14="http://schemas.microsoft.com/office/powerpoint/2010/main" val="15979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4</a:t>
            </a:fld>
            <a:endParaRPr lang="de-DE" dirty="0"/>
          </a:p>
        </p:txBody>
      </p:sp>
    </p:spTree>
    <p:extLst>
      <p:ext uri="{BB962C8B-B14F-4D97-AF65-F5344CB8AC3E}">
        <p14:creationId xmlns:p14="http://schemas.microsoft.com/office/powerpoint/2010/main" val="216892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88</a:t>
            </a:fld>
            <a:endParaRPr lang="de-DE" dirty="0"/>
          </a:p>
        </p:txBody>
      </p:sp>
    </p:spTree>
    <p:extLst>
      <p:ext uri="{BB962C8B-B14F-4D97-AF65-F5344CB8AC3E}">
        <p14:creationId xmlns:p14="http://schemas.microsoft.com/office/powerpoint/2010/main" val="2165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92</a:t>
            </a:fld>
            <a:endParaRPr lang="de-DE" dirty="0"/>
          </a:p>
        </p:txBody>
      </p:sp>
    </p:spTree>
    <p:extLst>
      <p:ext uri="{BB962C8B-B14F-4D97-AF65-F5344CB8AC3E}">
        <p14:creationId xmlns:p14="http://schemas.microsoft.com/office/powerpoint/2010/main" val="4131519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93</a:t>
            </a:fld>
            <a:endParaRPr lang="de-DE" dirty="0"/>
          </a:p>
        </p:txBody>
      </p:sp>
    </p:spTree>
    <p:extLst>
      <p:ext uri="{BB962C8B-B14F-4D97-AF65-F5344CB8AC3E}">
        <p14:creationId xmlns:p14="http://schemas.microsoft.com/office/powerpoint/2010/main" val="1465007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94</a:t>
            </a:fld>
            <a:endParaRPr lang="de-DE" dirty="0"/>
          </a:p>
        </p:txBody>
      </p:sp>
    </p:spTree>
    <p:extLst>
      <p:ext uri="{BB962C8B-B14F-4D97-AF65-F5344CB8AC3E}">
        <p14:creationId xmlns:p14="http://schemas.microsoft.com/office/powerpoint/2010/main" val="171173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95</a:t>
            </a:fld>
            <a:endParaRPr lang="de-DE" dirty="0"/>
          </a:p>
        </p:txBody>
      </p:sp>
    </p:spTree>
    <p:extLst>
      <p:ext uri="{BB962C8B-B14F-4D97-AF65-F5344CB8AC3E}">
        <p14:creationId xmlns:p14="http://schemas.microsoft.com/office/powerpoint/2010/main" val="3363033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96</a:t>
            </a:fld>
            <a:endParaRPr lang="de-DE" dirty="0"/>
          </a:p>
        </p:txBody>
      </p:sp>
    </p:spTree>
    <p:extLst>
      <p:ext uri="{BB962C8B-B14F-4D97-AF65-F5344CB8AC3E}">
        <p14:creationId xmlns:p14="http://schemas.microsoft.com/office/powerpoint/2010/main" val="198428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97</a:t>
            </a:fld>
            <a:endParaRPr lang="de-DE" dirty="0"/>
          </a:p>
        </p:txBody>
      </p:sp>
    </p:spTree>
    <p:extLst>
      <p:ext uri="{BB962C8B-B14F-4D97-AF65-F5344CB8AC3E}">
        <p14:creationId xmlns:p14="http://schemas.microsoft.com/office/powerpoint/2010/main" val="308208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5</a:t>
            </a:fld>
            <a:endParaRPr lang="de-DE" dirty="0"/>
          </a:p>
        </p:txBody>
      </p:sp>
    </p:spTree>
    <p:extLst>
      <p:ext uri="{BB962C8B-B14F-4D97-AF65-F5344CB8AC3E}">
        <p14:creationId xmlns:p14="http://schemas.microsoft.com/office/powerpoint/2010/main" val="26195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10</a:t>
            </a:fld>
            <a:endParaRPr lang="de-DE" dirty="0"/>
          </a:p>
        </p:txBody>
      </p:sp>
    </p:spTree>
    <p:extLst>
      <p:ext uri="{BB962C8B-B14F-4D97-AF65-F5344CB8AC3E}">
        <p14:creationId xmlns:p14="http://schemas.microsoft.com/office/powerpoint/2010/main" val="139222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11</a:t>
            </a:fld>
            <a:endParaRPr lang="de-DE" dirty="0"/>
          </a:p>
        </p:txBody>
      </p:sp>
    </p:spTree>
    <p:extLst>
      <p:ext uri="{BB962C8B-B14F-4D97-AF65-F5344CB8AC3E}">
        <p14:creationId xmlns:p14="http://schemas.microsoft.com/office/powerpoint/2010/main" val="296563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15</a:t>
            </a:fld>
            <a:endParaRPr lang="de-DE" dirty="0"/>
          </a:p>
        </p:txBody>
      </p:sp>
    </p:spTree>
    <p:extLst>
      <p:ext uri="{BB962C8B-B14F-4D97-AF65-F5344CB8AC3E}">
        <p14:creationId xmlns:p14="http://schemas.microsoft.com/office/powerpoint/2010/main" val="43826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24</a:t>
            </a:fld>
            <a:endParaRPr lang="de-DE" dirty="0"/>
          </a:p>
        </p:txBody>
      </p:sp>
    </p:spTree>
    <p:extLst>
      <p:ext uri="{BB962C8B-B14F-4D97-AF65-F5344CB8AC3E}">
        <p14:creationId xmlns:p14="http://schemas.microsoft.com/office/powerpoint/2010/main" val="182142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A11710-6318-4617-9CDC-41D645B51453}" type="slidenum">
              <a:rPr lang="de-DE" smtClean="0"/>
              <a:pPr>
                <a:defRPr/>
              </a:pPr>
              <a:t>35</a:t>
            </a:fld>
            <a:endParaRPr lang="de-DE" dirty="0"/>
          </a:p>
        </p:txBody>
      </p:sp>
    </p:spTree>
    <p:extLst>
      <p:ext uri="{BB962C8B-B14F-4D97-AF65-F5344CB8AC3E}">
        <p14:creationId xmlns:p14="http://schemas.microsoft.com/office/powerpoint/2010/main" val="383949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1"/>
            <a:ext cx="27432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28601"/>
            <a:ext cx="80264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600" y="1600201"/>
            <a:ext cx="53848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7600" y="1600200"/>
            <a:ext cx="53848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197600" y="3938589"/>
            <a:ext cx="53848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2A89924-F2A9-4BBB-9DBD-AA0F96B054D3}" type="slidenum">
              <a:rPr lang="de-DE"/>
              <a:pPr>
                <a:defRPr/>
              </a:pPr>
              <a:t>‹#›</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AD41795E-3ECA-4C95-BCC9-8B66459B9FA3}" type="slidenum">
              <a:rPr lang="de-DE"/>
              <a:pPr>
                <a:defRPr/>
              </a:pPr>
              <a:t>‹#›</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C2EE1444-A1E0-45AF-A236-3B3D424DFBE1}"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260D5B4-BAC5-4E36-8E18-4DE2087EEF85}"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96082407-C7F1-4A86-ABD2-6231783DAF67}"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C5623C93-6A03-4BA4-BE34-C1BBD498D457}"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33EB71DE-601B-4891-9028-39B593DA3668}" type="slidenum">
              <a:rPr lang="de-DE"/>
              <a:pPr>
                <a:defRPr/>
              </a:pPr>
              <a:t>‹#›</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204EEBF1-BAC0-449B-B736-909E61948D1E}"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DF61B00E-1FD8-46A3-A44A-C212E3F1B959}"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2264939F-943C-492D-80C1-3D8DA17C9DB8}"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B31FE023-C9DB-4F88-9786-13E80C3477EA}" type="slidenum">
              <a:rPr lang="de-DE"/>
              <a:pPr>
                <a:defRPr/>
              </a:pPr>
              <a:t>‹#›</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5779886"/>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3302759"/>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948649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3134470"/>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8" name="Footer Placeholder 7"/>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43207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4" name="Footer Placeholder 3"/>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071040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3" name="Footer Placeholder 2"/>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901967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725708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954683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6" name="Footer Placeholder 5"/>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512581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1009652"/>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0435017"/>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363078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8151029"/>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61948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10770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5/5/2016</a:t>
            </a:fld>
            <a:endParaRPr lang="en-US" dirty="0"/>
          </a:p>
        </p:txBody>
      </p:sp>
      <p:sp>
        <p:nvSpPr>
          <p:cNvPr id="5" name="Footer Placeholder 4"/>
          <p:cNvSpPr>
            <a:spLocks noGrp="1"/>
          </p:cNvSpPr>
          <p:nvPr>
            <p:ph type="ftr" sz="quarter" idx="11"/>
          </p:nvPr>
        </p:nvSpPr>
        <p:spPr/>
        <p:txBody>
          <a:body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462822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711200" y="1219200"/>
            <a:ext cx="10668000" cy="0"/>
          </a:xfrm>
          <a:prstGeom prst="line">
            <a:avLst/>
          </a:prstGeom>
          <a:noFill/>
          <a:ln w="9525">
            <a:solidFill>
              <a:srgbClr val="003366"/>
            </a:solidFill>
            <a:round/>
            <a:headEnd/>
            <a:tailEnd/>
          </a:ln>
          <a:effectLst/>
        </p:spPr>
        <p:txBody>
          <a:bodyPr/>
          <a:lstStyle/>
          <a:p>
            <a:pPr>
              <a:defRPr/>
            </a:pPr>
            <a:endParaRPr lang="de-DE" dirty="0"/>
          </a:p>
        </p:txBody>
      </p:sp>
      <p:sp>
        <p:nvSpPr>
          <p:cNvPr id="4101" name="Text Box 5"/>
          <p:cNvSpPr txBox="1">
            <a:spLocks noChangeArrowheads="1"/>
          </p:cNvSpPr>
          <p:nvPr/>
        </p:nvSpPr>
        <p:spPr bwMode="auto">
          <a:xfrm>
            <a:off x="10543117" y="6248401"/>
            <a:ext cx="609462" cy="246221"/>
          </a:xfrm>
          <a:prstGeom prst="rect">
            <a:avLst/>
          </a:prstGeom>
          <a:noFill/>
          <a:ln w="9525">
            <a:noFill/>
            <a:miter lim="800000"/>
            <a:headEnd/>
            <a:tailEnd/>
          </a:ln>
          <a:effectLst/>
        </p:spPr>
        <p:txBody>
          <a:bodyPr wrap="none">
            <a:spAutoFit/>
          </a:bodyPr>
          <a:lstStyle/>
          <a:p>
            <a:pPr>
              <a:defRPr/>
            </a:pPr>
            <a:r>
              <a:rPr lang="de-DE" sz="1000" b="0" dirty="0"/>
              <a:t>- </a:t>
            </a:r>
            <a:fld id="{2E9B48F2-B8AA-4947-B56E-BF420C312FAC}" type="slidenum">
              <a:rPr lang="de-DE" sz="1000" b="0"/>
              <a:pPr>
                <a:defRPr/>
              </a:pPr>
              <a:t>‹#›</a:t>
            </a:fld>
            <a:r>
              <a:rPr lang="de-DE" sz="1000" b="0" dirty="0"/>
              <a:t> -</a:t>
            </a:r>
          </a:p>
        </p:txBody>
      </p:sp>
      <p:sp>
        <p:nvSpPr>
          <p:cNvPr id="4102" name="Line 6"/>
          <p:cNvSpPr>
            <a:spLocks noChangeShapeType="1"/>
          </p:cNvSpPr>
          <p:nvPr/>
        </p:nvSpPr>
        <p:spPr bwMode="auto">
          <a:xfrm>
            <a:off x="812800" y="6096000"/>
            <a:ext cx="10668000" cy="0"/>
          </a:xfrm>
          <a:prstGeom prst="line">
            <a:avLst/>
          </a:prstGeom>
          <a:noFill/>
          <a:ln w="9525">
            <a:solidFill>
              <a:srgbClr val="003366"/>
            </a:solidFill>
            <a:round/>
            <a:headEnd/>
            <a:tailEnd/>
          </a:ln>
          <a:effectLst/>
        </p:spPr>
        <p:txBody>
          <a:bodyPr/>
          <a:lstStyle/>
          <a:p>
            <a:pPr>
              <a:defRPr/>
            </a:pPr>
            <a:endParaRPr lang="de-DE" dirty="0"/>
          </a:p>
        </p:txBody>
      </p:sp>
      <p:sp>
        <p:nvSpPr>
          <p:cNvPr id="8" name="Footer Placeholder 7"/>
          <p:cNvSpPr>
            <a:spLocks noGrp="1" noChangeArrowheads="1"/>
          </p:cNvSpPr>
          <p:nvPr>
            <p:ph type="ftr" sz="quarter" idx="3"/>
          </p:nvPr>
        </p:nvSpPr>
        <p:spPr>
          <a:xfrm>
            <a:off x="719666" y="6245225"/>
            <a:ext cx="5952067" cy="476250"/>
          </a:xfrm>
          <a:prstGeom prst="rect">
            <a:avLst/>
          </a:prstGeom>
          <a:ln/>
        </p:spPr>
        <p:txBody>
          <a:bodyPr/>
          <a:lstStyle>
            <a:lvl1pPr>
              <a:defRPr sz="1000" b="0">
                <a:latin typeface="Calibri" pitchFamily="34" charset="0"/>
              </a:defRPr>
            </a:lvl1pPr>
          </a:lstStyle>
          <a:p>
            <a:pPr>
              <a:defRPr/>
            </a:pPr>
            <a:r>
              <a:rPr lang="en-US" dirty="0" smtClean="0"/>
              <a:t>Tutorial: Introduction to Recommender Systems, ACM SAC 2010</a:t>
            </a:r>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de-DE" dirty="0"/>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de-DE" dirty="0"/>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BD004AC-48FD-42AD-B4D1-61F927313C22}"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5/5/2016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smtClean="0"/>
              <a:t>Tutorial: Introduction to Recommender Systems, ACM SAC 2010</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1568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jeebaagambo@gmail.com"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tinyurl.com/o5hr6h2" TargetMode="External"/><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1.xml"/><Relationship Id="rId5" Type="http://schemas.openxmlformats.org/officeDocument/2006/relationships/image" Target="../media/image41.jpg"/><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www.dailymail.co.uk/"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46.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hyperlink" Target="http://www.onion.com/"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54.jpg"/></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6.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eg"/></Relationships>
</file>

<file path=ppt/slides/_rels/slide8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26.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8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70.jpg"/></Relationships>
</file>

<file path=ppt/slides/_rels/slide8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8" Type="http://schemas.openxmlformats.org/officeDocument/2006/relationships/hyperlink" Target="http://www.usip.org/" TargetMode="External"/><Relationship Id="rId3" Type="http://schemas.openxmlformats.org/officeDocument/2006/relationships/hyperlink" Target="http://www.gcflearnfree.org/" TargetMode="External"/><Relationship Id="rId7" Type="http://schemas.openxmlformats.org/officeDocument/2006/relationships/hyperlink" Target="http://www.bookboon.com/" TargetMode="External"/><Relationship Id="rId12" Type="http://schemas.openxmlformats.org/officeDocument/2006/relationships/hyperlink" Target="http://www.islamiconlineuniversity.com/bais"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hyperlink" Target="http://www.edx.org/" TargetMode="External"/><Relationship Id="rId11" Type="http://schemas.openxmlformats.org/officeDocument/2006/relationships/hyperlink" Target="http://www.stumbleupon.com/" TargetMode="External"/><Relationship Id="rId5" Type="http://schemas.openxmlformats.org/officeDocument/2006/relationships/hyperlink" Target="http://www.coursera.org/" TargetMode="External"/><Relationship Id="rId10" Type="http://schemas.openxmlformats.org/officeDocument/2006/relationships/hyperlink" Target="http://www.howstuffworks.com/" TargetMode="External"/><Relationship Id="rId4" Type="http://schemas.openxmlformats.org/officeDocument/2006/relationships/hyperlink" Target="http://www.rntc.nl/" TargetMode="External"/><Relationship Id="rId9" Type="http://schemas.openxmlformats.org/officeDocument/2006/relationships/hyperlink" Target="http://www.unpan.or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b.tt/MzZETfiM"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5.xml"/><Relationship Id="rId1" Type="http://schemas.openxmlformats.org/officeDocument/2006/relationships/slideLayout" Target="../slideLayouts/slideLayout26.xml"/><Relationship Id="rId5" Type="http://schemas.openxmlformats.org/officeDocument/2006/relationships/image" Target="../media/image76.jpg"/><Relationship Id="rId4" Type="http://schemas.openxmlformats.org/officeDocument/2006/relationships/image" Target="../media/image75.png"/></Relationships>
</file>

<file path=ppt/slides/_rels/slide9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9376" y="1124745"/>
            <a:ext cx="10657184" cy="2475706"/>
          </a:xfrm>
        </p:spPr>
        <p:txBody>
          <a:bodyPr/>
          <a:lstStyle/>
          <a:p>
            <a:r>
              <a:rPr lang="en-GB" sz="4800" dirty="0">
                <a:latin typeface="Cooper Black" panose="0208090404030B020404" pitchFamily="18" charset="0"/>
              </a:rPr>
              <a:t>The Role of Social Media in </a:t>
            </a:r>
            <a:r>
              <a:rPr lang="en-GB" sz="4800" dirty="0" smtClean="0">
                <a:latin typeface="Cooper Black" panose="0208090404030B020404" pitchFamily="18" charset="0"/>
              </a:rPr>
              <a:t>Da’awah</a:t>
            </a:r>
            <a:endParaRPr lang="en-GB" sz="4800" dirty="0">
              <a:latin typeface="Cooper Black" panose="0208090404030B020404" pitchFamily="18" charset="0"/>
            </a:endParaRPr>
          </a:p>
        </p:txBody>
      </p:sp>
      <p:sp>
        <p:nvSpPr>
          <p:cNvPr id="5" name="Subtitle 4"/>
          <p:cNvSpPr>
            <a:spLocks noGrp="1"/>
          </p:cNvSpPr>
          <p:nvPr>
            <p:ph type="subTitle" idx="1"/>
          </p:nvPr>
        </p:nvSpPr>
        <p:spPr>
          <a:xfrm>
            <a:off x="2063552" y="3573016"/>
            <a:ext cx="8928992" cy="2880320"/>
          </a:xfrm>
        </p:spPr>
        <p:txBody>
          <a:bodyPr>
            <a:normAutofit lnSpcReduction="10000"/>
          </a:bodyPr>
          <a:lstStyle/>
          <a:p>
            <a:r>
              <a:rPr lang="en-GB" sz="4000" b="1" dirty="0">
                <a:solidFill>
                  <a:srgbClr val="FF0000"/>
                </a:solidFill>
                <a:latin typeface="Arial Narrow" panose="020B0606020202030204" pitchFamily="34" charset="0"/>
              </a:rPr>
              <a:t>Najeeb A. A. Gambo</a:t>
            </a:r>
            <a:endParaRPr lang="en-GB" sz="4000" b="1" dirty="0">
              <a:solidFill>
                <a:srgbClr val="FF0000"/>
              </a:solidFill>
              <a:latin typeface="Arial Narrow" panose="020B0606020202030204" pitchFamily="34" charset="0"/>
              <a:hlinkClick r:id="rId3"/>
            </a:endParaRPr>
          </a:p>
          <a:p>
            <a:r>
              <a:rPr lang="en-GB" sz="2800" b="1" dirty="0">
                <a:latin typeface="Calibri" pitchFamily="34" charset="0"/>
                <a:hlinkClick r:id="rId3"/>
              </a:rPr>
              <a:t>najeebaagambo@gmail.com</a:t>
            </a:r>
            <a:endParaRPr lang="en-GB" sz="2800" b="1" dirty="0">
              <a:latin typeface="Calibri" pitchFamily="34" charset="0"/>
            </a:endParaRPr>
          </a:p>
          <a:p>
            <a:r>
              <a:rPr lang="en-GB" sz="1800" dirty="0">
                <a:solidFill>
                  <a:srgbClr val="00B050"/>
                </a:solidFill>
              </a:rPr>
              <a:t>@TheNajeeb</a:t>
            </a:r>
          </a:p>
          <a:p>
            <a:endParaRPr lang="en-GB" sz="1800" dirty="0"/>
          </a:p>
          <a:p>
            <a:r>
              <a:rPr lang="en-GB" sz="1800" b="1" dirty="0" smtClean="0"/>
              <a:t>2952C751</a:t>
            </a:r>
            <a:endParaRPr lang="en-GB" sz="1800" b="1" dirty="0"/>
          </a:p>
          <a:p>
            <a:r>
              <a:rPr lang="en-GB" sz="1800" b="1" dirty="0" smtClean="0">
                <a:latin typeface="Calibri" pitchFamily="34" charset="0"/>
              </a:rPr>
              <a:t>08146664666, 08035947438, 08089859999</a:t>
            </a:r>
            <a:endParaRPr lang="en-GB" sz="1800" b="1" dirty="0">
              <a:latin typeface="Calibri" pitchFamily="34" charset="0"/>
            </a:endParaRPr>
          </a:p>
          <a:p>
            <a:endParaRPr lang="en-GB"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6" y="4833402"/>
            <a:ext cx="359548" cy="35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6588" y="5589240"/>
            <a:ext cx="343272" cy="343272"/>
          </a:xfrm>
          <a:prstGeom prst="rect">
            <a:avLst/>
          </a:prstGeom>
        </p:spPr>
      </p:pic>
    </p:spTree>
    <p:extLst>
      <p:ext uri="{BB962C8B-B14F-4D97-AF65-F5344CB8AC3E}">
        <p14:creationId xmlns:p14="http://schemas.microsoft.com/office/powerpoint/2010/main" val="3566500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227" fill="hold">
                                          <p:stCondLst>
                                            <p:cond delay="0"/>
                                          </p:stCondLst>
                                        </p:cTn>
                                        <p:tgtEl>
                                          <p:spTgt spid="5">
                                            <p:txEl>
                                              <p:pRg st="0" end="0"/>
                                            </p:txEl>
                                          </p:spTgt>
                                        </p:tgtEl>
                                        <p:attrNameLst>
                                          <p:attrName>style.rotation</p:attrName>
                                        </p:attrNameLst>
                                      </p:cBhvr>
                                      <p:to>
                                        <p:strVal val="-45.0"/>
                                      </p:to>
                                    </p:set>
                                    <p:anim calcmode="lin" valueType="num">
                                      <p:cBhvr>
                                        <p:cTn id="15" dur="227" fill="hold">
                                          <p:stCondLst>
                                            <p:cond delay="227"/>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7"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7"/>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196752"/>
            <a:ext cx="10510192" cy="3312368"/>
          </a:xfrm>
        </p:spPr>
        <p:txBody>
          <a:bodyPr>
            <a:normAutofit fontScale="90000"/>
          </a:bodyPr>
          <a:lstStyle/>
          <a:p>
            <a:pPr>
              <a:lnSpc>
                <a:spcPct val="150000"/>
              </a:lnSpc>
            </a:pPr>
            <a:r>
              <a:rPr lang="en-GB" dirty="0" smtClean="0">
                <a:latin typeface="Arial" panose="020B0604020202020204" pitchFamily="34" charset="0"/>
                <a:cs typeface="Arial" panose="020B0604020202020204" pitchFamily="34" charset="0"/>
              </a:rPr>
              <a:t>How does the ubiquity of SM affect Muslims, and how should Muslim respond to it?</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4474106"/>
            <a:ext cx="3240360" cy="2160240"/>
          </a:xfrm>
          <a:prstGeom prst="rect">
            <a:avLst/>
          </a:prstGeom>
        </p:spPr>
      </p:pic>
    </p:spTree>
    <p:extLst>
      <p:ext uri="{BB962C8B-B14F-4D97-AF65-F5344CB8AC3E}">
        <p14:creationId xmlns:p14="http://schemas.microsoft.com/office/powerpoint/2010/main" val="21813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59024"/>
          </a:xfrm>
        </p:spPr>
        <p:txBody>
          <a:bodyPr/>
          <a:lstStyle/>
          <a:p>
            <a:r>
              <a:rPr lang="en-GB" dirty="0" smtClean="0">
                <a:solidFill>
                  <a:srgbClr val="FF0000"/>
                </a:solidFill>
                <a:latin typeface="Cooper Black" panose="0208090404030B020404" pitchFamily="18" charset="0"/>
              </a:rPr>
              <a:t>Working Definition</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055440" y="1576404"/>
            <a:ext cx="10447583" cy="4804925"/>
          </a:xfrm>
        </p:spPr>
        <p:txBody>
          <a:bodyPr>
            <a:noAutofit/>
          </a:bodyPr>
          <a:lstStyle/>
          <a:p>
            <a:pPr marL="0" indent="0" algn="just">
              <a:lnSpc>
                <a:spcPct val="150000"/>
              </a:lnSpc>
              <a:buNone/>
            </a:pPr>
            <a:r>
              <a:rPr lang="en-GB" sz="3600" b="1" dirty="0" smtClean="0">
                <a:latin typeface="Calibri" panose="020F0502020204030204" pitchFamily="34" charset="0"/>
                <a:cs typeface="Arial" panose="020B0604020202020204" pitchFamily="34" charset="0"/>
              </a:rPr>
              <a:t>“</a:t>
            </a:r>
            <a:r>
              <a:rPr lang="en-GB" sz="3600" b="1" dirty="0">
                <a:latin typeface="Calibri" panose="020F0502020204030204" pitchFamily="34" charset="0"/>
                <a:cs typeface="Arial" panose="020B0604020202020204" pitchFamily="34" charset="0"/>
              </a:rPr>
              <a:t>Social Media is a group of Internet-based applications that build on the </a:t>
            </a:r>
            <a:r>
              <a:rPr lang="en-GB" sz="3600" b="1" dirty="0" smtClean="0">
                <a:latin typeface="Calibri" panose="020F0502020204030204" pitchFamily="34" charset="0"/>
                <a:cs typeface="Arial" panose="020B0604020202020204" pitchFamily="34" charset="0"/>
              </a:rPr>
              <a:t>ideological </a:t>
            </a:r>
            <a:r>
              <a:rPr lang="en-GB" sz="3600" b="1" dirty="0">
                <a:latin typeface="Calibri" panose="020F0502020204030204" pitchFamily="34" charset="0"/>
                <a:cs typeface="Arial" panose="020B0604020202020204" pitchFamily="34" charset="0"/>
              </a:rPr>
              <a:t>and technological foundations of Web 2.0, and that allow the </a:t>
            </a:r>
            <a:r>
              <a:rPr lang="en-GB" sz="3600" b="1" dirty="0" smtClean="0">
                <a:latin typeface="Calibri" panose="020F0502020204030204" pitchFamily="34" charset="0"/>
                <a:cs typeface="Arial" panose="020B0604020202020204" pitchFamily="34" charset="0"/>
              </a:rPr>
              <a:t>creation </a:t>
            </a:r>
            <a:r>
              <a:rPr lang="en-GB" sz="3600" b="1" dirty="0">
                <a:latin typeface="Calibri" panose="020F0502020204030204" pitchFamily="34" charset="0"/>
                <a:cs typeface="Arial" panose="020B0604020202020204" pitchFamily="34" charset="0"/>
              </a:rPr>
              <a:t>and exchange of User Generated Content</a:t>
            </a:r>
            <a:r>
              <a:rPr lang="en-GB" sz="3600" b="1" dirty="0" smtClean="0">
                <a:latin typeface="Calibri" panose="020F0502020204030204" pitchFamily="34" charset="0"/>
                <a:cs typeface="Arial" panose="020B0604020202020204" pitchFamily="34" charset="0"/>
              </a:rPr>
              <a:t>” (Kaplan and Heinlein </a:t>
            </a:r>
            <a:r>
              <a:rPr lang="en-GB" sz="3600" b="1" dirty="0">
                <a:latin typeface="Calibri" panose="020F0502020204030204" pitchFamily="34" charset="0"/>
                <a:cs typeface="Arial" panose="020B0604020202020204" pitchFamily="34" charset="0"/>
              </a:rPr>
              <a:t>2010) </a:t>
            </a:r>
          </a:p>
          <a:p>
            <a:pPr marL="0" indent="0" algn="just">
              <a:buNone/>
            </a:pPr>
            <a:endParaRPr lang="en-GB"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217387"/>
            <a:ext cx="1006679" cy="1359017"/>
          </a:xfrm>
          <a:prstGeom prst="rect">
            <a:avLst/>
          </a:prstGeom>
        </p:spPr>
      </p:pic>
    </p:spTree>
    <p:extLst>
      <p:ext uri="{BB962C8B-B14F-4D97-AF65-F5344CB8AC3E}">
        <p14:creationId xmlns:p14="http://schemas.microsoft.com/office/powerpoint/2010/main" val="74616231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60" y="1337297"/>
            <a:ext cx="5146873" cy="47289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557261"/>
            <a:ext cx="4464496" cy="4289036"/>
          </a:xfrm>
          <a:prstGeom prst="rect">
            <a:avLst/>
          </a:prstGeom>
        </p:spPr>
      </p:pic>
    </p:spTree>
    <p:extLst>
      <p:ext uri="{BB962C8B-B14F-4D97-AF65-F5344CB8AC3E}">
        <p14:creationId xmlns:p14="http://schemas.microsoft.com/office/powerpoint/2010/main" val="23179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0000"/>
                </a:solidFill>
                <a:latin typeface="Cooper Black" panose="0208090404030B020404" pitchFamily="18" charset="0"/>
              </a:rPr>
              <a:t>SM Classification</a:t>
            </a:r>
            <a:endParaRPr lang="en-GB" dirty="0">
              <a:solidFill>
                <a:srgbClr val="FF0000"/>
              </a:solidFill>
              <a:latin typeface="Cooper Black" panose="0208090404030B020404" pitchFamily="18" charset="0"/>
            </a:endParaRPr>
          </a:p>
        </p:txBody>
      </p:sp>
      <p:sp>
        <p:nvSpPr>
          <p:cNvPr id="4" name="Content Placeholder 3"/>
          <p:cNvSpPr>
            <a:spLocks noGrp="1"/>
          </p:cNvSpPr>
          <p:nvPr>
            <p:ph idx="1"/>
          </p:nvPr>
        </p:nvSpPr>
        <p:spPr>
          <a:xfrm>
            <a:off x="1055440" y="1900764"/>
            <a:ext cx="10447583" cy="4264539"/>
          </a:xfrm>
        </p:spPr>
        <p:txBody>
          <a:bodyPr/>
          <a:lstStyle/>
          <a:p>
            <a:pPr>
              <a:lnSpc>
                <a:spcPct val="150000"/>
              </a:lnSpc>
            </a:pPr>
            <a:endParaRPr lang="en-GB" dirty="0" smtClean="0"/>
          </a:p>
          <a:p>
            <a:pPr>
              <a:lnSpc>
                <a:spcPct val="150000"/>
              </a:lnSpc>
            </a:pPr>
            <a:r>
              <a:rPr lang="en-GB" sz="3200" b="1" dirty="0" smtClean="0">
                <a:latin typeface="Calibri" panose="020F0502020204030204" pitchFamily="34" charset="0"/>
                <a:cs typeface="Arial" panose="020B0604020202020204" pitchFamily="34" charset="0"/>
              </a:rPr>
              <a:t>Collaborative </a:t>
            </a:r>
            <a:r>
              <a:rPr lang="en-GB" sz="3200" b="1" dirty="0">
                <a:latin typeface="Calibri" panose="020F0502020204030204" pitchFamily="34" charset="0"/>
                <a:cs typeface="Arial" panose="020B0604020202020204" pitchFamily="34" charset="0"/>
              </a:rPr>
              <a:t>projects (</a:t>
            </a:r>
            <a:r>
              <a:rPr lang="en-GB" sz="3200" b="1" dirty="0" smtClean="0">
                <a:latin typeface="Calibri" panose="020F0502020204030204" pitchFamily="34" charset="0"/>
                <a:cs typeface="Arial" panose="020B0604020202020204" pitchFamily="34" charset="0"/>
              </a:rPr>
              <a:t>Wikipedia, Google Docs)</a:t>
            </a:r>
            <a:endParaRPr lang="en-GB" sz="3200" b="1" dirty="0">
              <a:latin typeface="Calibri" panose="020F0502020204030204" pitchFamily="34" charset="0"/>
              <a:cs typeface="Arial" panose="020B0604020202020204" pitchFamily="34" charset="0"/>
            </a:endParaRPr>
          </a:p>
          <a:p>
            <a:pPr>
              <a:lnSpc>
                <a:spcPct val="150000"/>
              </a:lnSpc>
            </a:pPr>
            <a:r>
              <a:rPr lang="en-GB" sz="3200" b="1" dirty="0">
                <a:latin typeface="Calibri" panose="020F0502020204030204" pitchFamily="34" charset="0"/>
                <a:cs typeface="Arial" panose="020B0604020202020204" pitchFamily="34" charset="0"/>
              </a:rPr>
              <a:t>Social Networking Sites (</a:t>
            </a:r>
            <a:r>
              <a:rPr lang="en-GB" sz="3200" b="1" dirty="0" smtClean="0">
                <a:latin typeface="Calibri" panose="020F0502020204030204" pitchFamily="34" charset="0"/>
                <a:cs typeface="Arial" panose="020B0604020202020204" pitchFamily="34" charset="0"/>
              </a:rPr>
              <a:t>Facebook, Myspace, LinkedIn)</a:t>
            </a:r>
            <a:endParaRPr lang="en-GB" sz="3200" b="1" dirty="0">
              <a:latin typeface="Calibri" panose="020F0502020204030204" pitchFamily="34" charset="0"/>
              <a:cs typeface="Arial" panose="020B0604020202020204" pitchFamily="34" charset="0"/>
            </a:endParaRPr>
          </a:p>
          <a:p>
            <a:pPr>
              <a:lnSpc>
                <a:spcPct val="150000"/>
              </a:lnSpc>
            </a:pPr>
            <a:r>
              <a:rPr lang="en-GB" sz="3200" b="1" dirty="0">
                <a:latin typeface="Calibri" panose="020F0502020204030204" pitchFamily="34" charset="0"/>
                <a:cs typeface="Arial" panose="020B0604020202020204" pitchFamily="34" charset="0"/>
              </a:rPr>
              <a:t>Blogs and Microblogs (Wordpress, Blogger and Twitter)</a:t>
            </a: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5" y="92076"/>
            <a:ext cx="1066635" cy="1214964"/>
          </a:xfrm>
          <a:prstGeom prst="rect">
            <a:avLst/>
          </a:prstGeom>
        </p:spPr>
      </p:pic>
    </p:spTree>
    <p:extLst>
      <p:ext uri="{BB962C8B-B14F-4D97-AF65-F5344CB8AC3E}">
        <p14:creationId xmlns:p14="http://schemas.microsoft.com/office/powerpoint/2010/main" val="488255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oper Black" panose="0208090404030B020404" pitchFamily="18" charset="0"/>
              </a:rPr>
              <a:t>Classification contd. </a:t>
            </a:r>
            <a:endParaRPr lang="en-GB" dirty="0"/>
          </a:p>
        </p:txBody>
      </p:sp>
      <p:sp>
        <p:nvSpPr>
          <p:cNvPr id="3" name="Content Placeholder 2"/>
          <p:cNvSpPr>
            <a:spLocks noGrp="1"/>
          </p:cNvSpPr>
          <p:nvPr>
            <p:ph idx="1"/>
          </p:nvPr>
        </p:nvSpPr>
        <p:spPr>
          <a:xfrm>
            <a:off x="1271464" y="2060849"/>
            <a:ext cx="10231559" cy="3730352"/>
          </a:xfrm>
        </p:spPr>
        <p:txBody>
          <a:bodyPr/>
          <a:lstStyle/>
          <a:p>
            <a:pPr>
              <a:lnSpc>
                <a:spcPct val="150000"/>
              </a:lnSpc>
            </a:pPr>
            <a:endParaRPr lang="en-GB" dirty="0" smtClean="0"/>
          </a:p>
          <a:p>
            <a:pPr>
              <a:lnSpc>
                <a:spcPct val="150000"/>
              </a:lnSpc>
            </a:pPr>
            <a:r>
              <a:rPr lang="en-GB" sz="3200" b="1" dirty="0" smtClean="0">
                <a:latin typeface="Calibri" panose="020F0502020204030204" pitchFamily="34" charset="0"/>
                <a:cs typeface="Arial" panose="020B0604020202020204" pitchFamily="34" charset="0"/>
              </a:rPr>
              <a:t>Content </a:t>
            </a:r>
            <a:r>
              <a:rPr lang="en-GB" sz="3200" b="1" dirty="0">
                <a:latin typeface="Calibri" panose="020F0502020204030204" pitchFamily="34" charset="0"/>
                <a:cs typeface="Arial" panose="020B0604020202020204" pitchFamily="34" charset="0"/>
              </a:rPr>
              <a:t>Communities (YouTube, Vimeo, DailyMotion)</a:t>
            </a:r>
          </a:p>
          <a:p>
            <a:pPr>
              <a:lnSpc>
                <a:spcPct val="150000"/>
              </a:lnSpc>
            </a:pPr>
            <a:r>
              <a:rPr lang="en-GB" sz="3200" b="1" dirty="0">
                <a:latin typeface="Calibri" panose="020F0502020204030204" pitchFamily="34" charset="0"/>
                <a:cs typeface="Arial" panose="020B0604020202020204" pitchFamily="34" charset="0"/>
              </a:rPr>
              <a:t>Virtual Game Worlds (World of War Craft)</a:t>
            </a:r>
          </a:p>
          <a:p>
            <a:pPr>
              <a:lnSpc>
                <a:spcPct val="150000"/>
              </a:lnSpc>
            </a:pPr>
            <a:r>
              <a:rPr lang="en-GB" sz="3200" b="1" dirty="0">
                <a:latin typeface="Calibri" panose="020F0502020204030204" pitchFamily="34" charset="0"/>
                <a:cs typeface="Arial" panose="020B0604020202020204" pitchFamily="34" charset="0"/>
              </a:rPr>
              <a:t>Virtual Social Worlds (Second Life)</a:t>
            </a:r>
          </a:p>
          <a:p>
            <a:pPr>
              <a:lnSpc>
                <a:spcPct val="150000"/>
              </a:lnSpc>
            </a:pPr>
            <a:endParaRPr lang="en-GB" dirty="0"/>
          </a:p>
        </p:txBody>
      </p:sp>
    </p:spTree>
    <p:extLst>
      <p:ext uri="{BB962C8B-B14F-4D97-AF65-F5344CB8AC3E}">
        <p14:creationId xmlns:p14="http://schemas.microsoft.com/office/powerpoint/2010/main" val="117972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46040"/>
            <a:ext cx="8229600" cy="1143000"/>
          </a:xfrm>
        </p:spPr>
        <p:txBody>
          <a:bodyPr>
            <a:normAutofit/>
          </a:bodyPr>
          <a:lstStyle/>
          <a:p>
            <a:r>
              <a:rPr lang="en-GB" sz="4800" dirty="0" smtClean="0">
                <a:solidFill>
                  <a:srgbClr val="FF0000"/>
                </a:solidFill>
                <a:latin typeface="Cooper Black" panose="0208090404030B020404" pitchFamily="18" charset="0"/>
              </a:rPr>
              <a:t>Criticisms</a:t>
            </a:r>
            <a:endParaRPr lang="en-GB"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2204864"/>
            <a:ext cx="2799541" cy="26895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640" y="2383378"/>
            <a:ext cx="1343891" cy="1801091"/>
          </a:xfrm>
          <a:prstGeom prst="rect">
            <a:avLst/>
          </a:prstGeom>
        </p:spPr>
      </p:pic>
    </p:spTree>
    <p:extLst>
      <p:ext uri="{BB962C8B-B14F-4D97-AF65-F5344CB8AC3E}">
        <p14:creationId xmlns:p14="http://schemas.microsoft.com/office/powerpoint/2010/main" val="98363308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76872"/>
            <a:ext cx="10153128" cy="3600400"/>
          </a:xfrm>
          <a:prstGeom prst="rect">
            <a:avLst/>
          </a:prstGeom>
        </p:spPr>
      </p:pic>
      <p:sp>
        <p:nvSpPr>
          <p:cNvPr id="5" name="TextBox 4"/>
          <p:cNvSpPr txBox="1"/>
          <p:nvPr/>
        </p:nvSpPr>
        <p:spPr>
          <a:xfrm>
            <a:off x="2567608" y="908720"/>
            <a:ext cx="7704856" cy="830997"/>
          </a:xfrm>
          <a:prstGeom prst="rect">
            <a:avLst/>
          </a:prstGeom>
          <a:noFill/>
        </p:spPr>
        <p:txBody>
          <a:bodyPr wrap="square" rtlCol="0">
            <a:spAutoFit/>
          </a:bodyPr>
          <a:lstStyle/>
          <a:p>
            <a:pPr algn="ctr"/>
            <a:r>
              <a:rPr lang="en-US" sz="4800" dirty="0" smtClean="0">
                <a:solidFill>
                  <a:srgbClr val="FF0000"/>
                </a:solidFill>
                <a:latin typeface="Arial" panose="020B0604020202020204" pitchFamily="34" charset="0"/>
                <a:cs typeface="Arial" panose="020B0604020202020204" pitchFamily="34" charset="0"/>
              </a:rPr>
              <a:t>Privacy Invasion</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583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692696"/>
            <a:ext cx="7200800" cy="5143428"/>
          </a:xfrm>
          <a:prstGeom prst="rect">
            <a:avLst/>
          </a:prstGeom>
        </p:spPr>
      </p:pic>
    </p:spTree>
    <p:extLst>
      <p:ext uri="{BB962C8B-B14F-4D97-AF65-F5344CB8AC3E}">
        <p14:creationId xmlns:p14="http://schemas.microsoft.com/office/powerpoint/2010/main" val="657363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744" y="620688"/>
            <a:ext cx="4715966" cy="5686900"/>
          </a:xfrm>
          <a:prstGeom prst="rect">
            <a:avLst/>
          </a:prstGeom>
        </p:spPr>
      </p:pic>
    </p:spTree>
    <p:extLst>
      <p:ext uri="{BB962C8B-B14F-4D97-AF65-F5344CB8AC3E}">
        <p14:creationId xmlns:p14="http://schemas.microsoft.com/office/powerpoint/2010/main" val="2360205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9416" y="548681"/>
            <a:ext cx="10663607" cy="5242520"/>
          </a:xfrm>
        </p:spPr>
        <p:txBody>
          <a:bodyPr>
            <a:normAutofit/>
          </a:bodyPr>
          <a:lstStyle/>
          <a:p>
            <a:pPr marL="0" indent="0" algn="ctr">
              <a:lnSpc>
                <a:spcPct val="150000"/>
              </a:lnSpc>
              <a:buNone/>
            </a:pPr>
            <a:r>
              <a:rPr lang="en-US" sz="4400" dirty="0"/>
              <a:t>“NSA’s PRISM program is targeting nearly 120,000 internet users and is receiving live notifications when surveillance target use email and chat”</a:t>
            </a:r>
          </a:p>
        </p:txBody>
      </p:sp>
    </p:spTree>
    <p:extLst>
      <p:ext uri="{BB962C8B-B14F-4D97-AF65-F5344CB8AC3E}">
        <p14:creationId xmlns:p14="http://schemas.microsoft.com/office/powerpoint/2010/main" val="21767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15680" y="548680"/>
            <a:ext cx="5666308" cy="5666308"/>
          </a:xfrm>
          <a:prstGeom prst="rect">
            <a:avLst/>
          </a:prstGeom>
        </p:spPr>
      </p:pic>
    </p:spTree>
    <p:extLst>
      <p:ext uri="{BB962C8B-B14F-4D97-AF65-F5344CB8AC3E}">
        <p14:creationId xmlns:p14="http://schemas.microsoft.com/office/powerpoint/2010/main" val="107379377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332656"/>
            <a:ext cx="10231559" cy="6048671"/>
          </a:xfrm>
        </p:spPr>
        <p:txBody>
          <a:bodyPr>
            <a:noAutofit/>
          </a:bodyPr>
          <a:lstStyle/>
          <a:p>
            <a:pPr algn="just">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Google </a:t>
            </a:r>
            <a:r>
              <a:rPr lang="en-US" sz="3200" dirty="0">
                <a:latin typeface="Arial" panose="020B0604020202020204" pitchFamily="34" charset="0"/>
                <a:cs typeface="Arial" panose="020B0604020202020204" pitchFamily="34" charset="0"/>
              </a:rPr>
              <a:t>has every e-mail you ever sent or received on </a:t>
            </a:r>
            <a:r>
              <a:rPr lang="en-US" sz="3200" dirty="0" smtClean="0">
                <a:latin typeface="Arial" panose="020B0604020202020204" pitchFamily="34" charset="0"/>
                <a:cs typeface="Arial" panose="020B0604020202020204" pitchFamily="34" charset="0"/>
              </a:rPr>
              <a:t>Gmail</a:t>
            </a:r>
          </a:p>
          <a:p>
            <a:pPr algn="just">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It </a:t>
            </a:r>
            <a:r>
              <a:rPr lang="en-US" sz="3200" dirty="0">
                <a:latin typeface="Arial" panose="020B0604020202020204" pitchFamily="34" charset="0"/>
                <a:cs typeface="Arial" panose="020B0604020202020204" pitchFamily="34" charset="0"/>
              </a:rPr>
              <a:t>has every search you ever </a:t>
            </a:r>
            <a:r>
              <a:rPr lang="en-US" sz="3200" dirty="0" smtClean="0">
                <a:latin typeface="Arial" panose="020B0604020202020204" pitchFamily="34" charset="0"/>
                <a:cs typeface="Arial" panose="020B0604020202020204" pitchFamily="34" charset="0"/>
              </a:rPr>
              <a:t>made</a:t>
            </a:r>
          </a:p>
          <a:p>
            <a:pPr algn="just">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Has </a:t>
            </a:r>
            <a:r>
              <a:rPr lang="en-US" sz="3200" dirty="0">
                <a:latin typeface="Arial" panose="020B0604020202020204" pitchFamily="34" charset="0"/>
                <a:cs typeface="Arial" panose="020B0604020202020204" pitchFamily="34" charset="0"/>
              </a:rPr>
              <a:t>contents of every chat you ever had over Google </a:t>
            </a:r>
            <a:r>
              <a:rPr lang="en-US" sz="3200" dirty="0" smtClean="0">
                <a:latin typeface="Arial" panose="020B0604020202020204" pitchFamily="34" charset="0"/>
                <a:cs typeface="Arial" panose="020B0604020202020204" pitchFamily="34" charset="0"/>
              </a:rPr>
              <a:t>Talk</a:t>
            </a:r>
          </a:p>
          <a:p>
            <a:pPr algn="just">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It holds a record of every telephone conversation you had using Google </a:t>
            </a:r>
            <a:r>
              <a:rPr lang="en-US" sz="3200" dirty="0" smtClean="0">
                <a:latin typeface="Arial" panose="020B0604020202020204" pitchFamily="34" charset="0"/>
                <a:cs typeface="Arial" panose="020B0604020202020204" pitchFamily="34" charset="0"/>
              </a:rPr>
              <a:t>Voice</a:t>
            </a:r>
          </a:p>
        </p:txBody>
      </p:sp>
    </p:spTree>
    <p:extLst>
      <p:ext uri="{BB962C8B-B14F-4D97-AF65-F5344CB8AC3E}">
        <p14:creationId xmlns:p14="http://schemas.microsoft.com/office/powerpoint/2010/main" val="13075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620689"/>
            <a:ext cx="10159551" cy="5170512"/>
          </a:xfrm>
        </p:spPr>
        <p:txBody>
          <a:bodyPr>
            <a:normAutofit lnSpcReduction="10000"/>
          </a:bodyPr>
          <a:lstStyle/>
          <a:p>
            <a:pPr algn="just">
              <a:lnSpc>
                <a:spcPct val="150000"/>
              </a:lnSpc>
              <a:buFont typeface="Wingdings" panose="05000000000000000000" pitchFamily="2" charset="2"/>
              <a:buChar char="§"/>
            </a:pPr>
            <a:r>
              <a:rPr lang="en-US" sz="4400" dirty="0"/>
              <a:t>It knows every Google Alert you've set </a:t>
            </a:r>
            <a:r>
              <a:rPr lang="en-US" sz="4400" dirty="0" smtClean="0"/>
              <a:t>up</a:t>
            </a:r>
          </a:p>
          <a:p>
            <a:pPr algn="just">
              <a:lnSpc>
                <a:spcPct val="150000"/>
              </a:lnSpc>
              <a:buFont typeface="Wingdings" panose="05000000000000000000" pitchFamily="2" charset="2"/>
              <a:buChar char="§"/>
            </a:pPr>
            <a:r>
              <a:rPr lang="en-US" sz="4400" dirty="0" smtClean="0"/>
              <a:t> </a:t>
            </a:r>
            <a:r>
              <a:rPr lang="en-US" sz="4400" dirty="0"/>
              <a:t>It has your Google Calendar with all content going back as far as you've used it, including everything you've done every day since then…</a:t>
            </a:r>
          </a:p>
          <a:p>
            <a:pPr algn="just">
              <a:buFont typeface="Wingdings" panose="05000000000000000000" pitchFamily="2" charset="2"/>
              <a:buChar char="§"/>
            </a:pPr>
            <a:endParaRPr lang="en-US" sz="4400" dirty="0"/>
          </a:p>
        </p:txBody>
      </p:sp>
    </p:spTree>
    <p:extLst>
      <p:ext uri="{BB962C8B-B14F-4D97-AF65-F5344CB8AC3E}">
        <p14:creationId xmlns:p14="http://schemas.microsoft.com/office/powerpoint/2010/main" val="27896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836712"/>
            <a:ext cx="10231559" cy="5544615"/>
          </a:xfrm>
        </p:spPr>
        <p:txBody>
          <a:bodyPr>
            <a:normAutofit fontScale="25000" lnSpcReduction="20000"/>
          </a:bodyPr>
          <a:lstStyle/>
          <a:p>
            <a:pPr algn="just">
              <a:lnSpc>
                <a:spcPct val="150000"/>
              </a:lnSpc>
              <a:buFont typeface="Wingdings" panose="05000000000000000000" pitchFamily="2" charset="2"/>
              <a:buChar char="§"/>
            </a:pPr>
            <a:r>
              <a:rPr lang="en-US" sz="12800" dirty="0" smtClean="0">
                <a:latin typeface="Arial" panose="020B0604020202020204" pitchFamily="34" charset="0"/>
                <a:cs typeface="Arial" panose="020B0604020202020204" pitchFamily="34" charset="0"/>
              </a:rPr>
              <a:t>It </a:t>
            </a:r>
            <a:r>
              <a:rPr lang="en-US" sz="12800" dirty="0">
                <a:latin typeface="Arial" panose="020B0604020202020204" pitchFamily="34" charset="0"/>
                <a:cs typeface="Arial" panose="020B0604020202020204" pitchFamily="34" charset="0"/>
              </a:rPr>
              <a:t>knows your contact list with all the information you may have included about yourself and the people you </a:t>
            </a:r>
            <a:r>
              <a:rPr lang="en-US" sz="12800" dirty="0" smtClean="0">
                <a:latin typeface="Arial" panose="020B0604020202020204" pitchFamily="34" charset="0"/>
                <a:cs typeface="Arial" panose="020B0604020202020204" pitchFamily="34" charset="0"/>
              </a:rPr>
              <a:t>know</a:t>
            </a:r>
          </a:p>
          <a:p>
            <a:pPr algn="just">
              <a:lnSpc>
                <a:spcPct val="150000"/>
              </a:lnSpc>
              <a:buFont typeface="Wingdings" panose="05000000000000000000" pitchFamily="2" charset="2"/>
              <a:buChar char="§"/>
            </a:pPr>
            <a:r>
              <a:rPr lang="en-US" sz="12800" dirty="0" smtClean="0">
                <a:latin typeface="Arial" panose="020B0604020202020204" pitchFamily="34" charset="0"/>
                <a:cs typeface="Arial" panose="020B0604020202020204" pitchFamily="34" charset="0"/>
              </a:rPr>
              <a:t>It </a:t>
            </a:r>
            <a:r>
              <a:rPr lang="en-US" sz="12800" dirty="0">
                <a:latin typeface="Arial" panose="020B0604020202020204" pitchFamily="34" charset="0"/>
                <a:cs typeface="Arial" panose="020B0604020202020204" pitchFamily="34" charset="0"/>
              </a:rPr>
              <a:t>has your Picasa pictures, your news page configuration, indicating what topics you're most interested in. </a:t>
            </a:r>
            <a:endParaRPr lang="en-US" sz="12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r>
              <a:rPr lang="en-US" sz="12800" dirty="0" smtClean="0">
                <a:latin typeface="Arial" panose="020B0604020202020204" pitchFamily="34" charset="0"/>
                <a:cs typeface="Arial" panose="020B0604020202020204" pitchFamily="34" charset="0"/>
              </a:rPr>
              <a:t>And </a:t>
            </a:r>
            <a:r>
              <a:rPr lang="en-US" sz="12800" dirty="0">
                <a:latin typeface="Arial" panose="020B0604020202020204" pitchFamily="34" charset="0"/>
                <a:cs typeface="Arial" panose="020B0604020202020204" pitchFamily="34" charset="0"/>
              </a:rPr>
              <a:t>so </a:t>
            </a:r>
            <a:r>
              <a:rPr lang="en-US" sz="12800" dirty="0" smtClean="0">
                <a:latin typeface="Arial" panose="020B0604020202020204" pitchFamily="34" charset="0"/>
                <a:cs typeface="Arial" panose="020B0604020202020204" pitchFamily="34" charset="0"/>
              </a:rPr>
              <a:t>on</a:t>
            </a:r>
          </a:p>
          <a:p>
            <a:pPr marL="0" indent="0" algn="ctr">
              <a:lnSpc>
                <a:spcPct val="150000"/>
              </a:lnSpc>
              <a:buNone/>
            </a:pPr>
            <a:r>
              <a:rPr lang="en-US" sz="4000" dirty="0" smtClean="0">
                <a:latin typeface="Arial" panose="020B0604020202020204" pitchFamily="34" charset="0"/>
                <a:cs typeface="Arial" panose="020B0604020202020204" pitchFamily="34" charset="0"/>
              </a:rPr>
              <a:t> </a:t>
            </a:r>
          </a:p>
          <a:p>
            <a:pPr marL="0" indent="0" algn="ctr">
              <a:lnSpc>
                <a:spcPct val="150000"/>
              </a:lnSpc>
              <a:buNone/>
            </a:pPr>
            <a:r>
              <a:rPr lang="en-US" sz="4000" dirty="0" smtClean="0">
                <a:latin typeface="Arial" panose="020B0604020202020204" pitchFamily="34" charset="0"/>
                <a:cs typeface="Arial" panose="020B0604020202020204" pitchFamily="34" charset="0"/>
              </a:rPr>
              <a:t>Frida </a:t>
            </a:r>
            <a:r>
              <a:rPr lang="en-US" sz="4000" dirty="0">
                <a:latin typeface="Arial" panose="020B0604020202020204" pitchFamily="34" charset="0"/>
                <a:cs typeface="Arial" panose="020B0604020202020204" pitchFamily="34" charset="0"/>
              </a:rPr>
              <a:t>Ghitis</a:t>
            </a:r>
          </a:p>
          <a:p>
            <a:endParaRPr lang="en-US" dirty="0"/>
          </a:p>
        </p:txBody>
      </p:sp>
    </p:spTree>
    <p:extLst>
      <p:ext uri="{BB962C8B-B14F-4D97-AF65-F5344CB8AC3E}">
        <p14:creationId xmlns:p14="http://schemas.microsoft.com/office/powerpoint/2010/main" val="7148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872208"/>
          </a:xfrm>
        </p:spPr>
        <p:txBody>
          <a:bodyPr/>
          <a:lstStyle/>
          <a:p>
            <a:r>
              <a:rPr lang="en-GB" dirty="0" smtClean="0">
                <a:solidFill>
                  <a:srgbClr val="FF0000"/>
                </a:solidFill>
                <a:latin typeface="Cooper Black" panose="0208090404030B020404" pitchFamily="18" charset="0"/>
              </a:rPr>
              <a:t>Cyber - Stalking</a:t>
            </a:r>
            <a:endParaRPr lang="en-GB" dirty="0">
              <a:solidFill>
                <a:srgbClr val="FF0000"/>
              </a:solidFill>
              <a:latin typeface="Cooper Black" panose="0208090404030B0204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776" y="2420888"/>
            <a:ext cx="5212907" cy="3456384"/>
          </a:xfrm>
        </p:spPr>
      </p:pic>
    </p:spTree>
    <p:extLst>
      <p:ext uri="{BB962C8B-B14F-4D97-AF65-F5344CB8AC3E}">
        <p14:creationId xmlns:p14="http://schemas.microsoft.com/office/powerpoint/2010/main" val="1579671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476672"/>
            <a:ext cx="10081120" cy="5688632"/>
          </a:xfrm>
        </p:spPr>
        <p:txBody>
          <a:bodyPr>
            <a:normAutofit lnSpcReduction="10000"/>
          </a:bodyPr>
          <a:lstStyle/>
          <a:p>
            <a:pPr marL="0" indent="0" algn="just">
              <a:lnSpc>
                <a:spcPct val="150000"/>
              </a:lnSpc>
              <a:buNone/>
            </a:pPr>
            <a:endParaRPr lang="en-GB" dirty="0" smtClean="0"/>
          </a:p>
          <a:p>
            <a:pPr marL="0" indent="0" algn="just">
              <a:lnSpc>
                <a:spcPct val="150000"/>
              </a:lnSpc>
              <a:buNone/>
            </a:pPr>
            <a:r>
              <a:rPr lang="en-GB" sz="3600" dirty="0" smtClean="0">
                <a:latin typeface="Arial" panose="020B0604020202020204" pitchFamily="34" charset="0"/>
                <a:cs typeface="Arial" panose="020B0604020202020204" pitchFamily="34" charset="0"/>
              </a:rPr>
              <a:t>“</a:t>
            </a:r>
            <a:r>
              <a:rPr lang="en-GB" sz="3600" dirty="0">
                <a:latin typeface="Arial" panose="020B0604020202020204" pitchFamily="34" charset="0"/>
                <a:cs typeface="Arial" panose="020B0604020202020204" pitchFamily="34" charset="0"/>
              </a:rPr>
              <a:t>If a criminal can easily find out where you are, what stores you frequent, what your daily habits are, who your friends are, and even what your personal food, entertainment, and beverage preferences are, you can be targeted with a level of ease never before possible</a:t>
            </a:r>
            <a:r>
              <a:rPr lang="en-GB" sz="3600" dirty="0" smtClean="0">
                <a:latin typeface="Arial" panose="020B0604020202020204" pitchFamily="34" charset="0"/>
                <a:cs typeface="Arial" panose="020B0604020202020204" pitchFamily="34" charset="0"/>
              </a:rPr>
              <a:t>” (</a:t>
            </a:r>
            <a:r>
              <a:rPr lang="en-GB" sz="3600" i="1" dirty="0">
                <a:latin typeface="Arial" panose="020B0604020202020204" pitchFamily="34" charset="0"/>
                <a:cs typeface="Arial" panose="020B0604020202020204" pitchFamily="34" charset="0"/>
              </a:rPr>
              <a:t>David Gewirtz</a:t>
            </a:r>
            <a:r>
              <a:rPr lang="en-GB" sz="3600" dirty="0" smtClean="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4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1" y="685800"/>
            <a:ext cx="10447584" cy="1752599"/>
          </a:xfrm>
        </p:spPr>
        <p:txBody>
          <a:bodyPr/>
          <a:lstStyle/>
          <a:p>
            <a:r>
              <a:rPr lang="en-GB" dirty="0">
                <a:latin typeface="Arial" panose="020B0604020202020204" pitchFamily="34" charset="0"/>
                <a:cs typeface="Arial" panose="020B0604020202020204" pitchFamily="34" charset="0"/>
              </a:rPr>
              <a:t>Shell manager, businessman lured, killed by internet ‘lovers</a:t>
            </a:r>
            <a:r>
              <a:rPr lang="en-GB" dirty="0" smtClean="0">
                <a:latin typeface="Arial" panose="020B0604020202020204" pitchFamily="34" charset="0"/>
                <a:cs typeface="Arial" panose="020B0604020202020204" pitchFamily="34" charset="0"/>
              </a:rPr>
              <a:t>’ (The Nation Newspaper)</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600" y="2435480"/>
            <a:ext cx="7364971" cy="3920065"/>
          </a:xfrm>
        </p:spPr>
      </p:pic>
    </p:spTree>
    <p:extLst>
      <p:ext uri="{BB962C8B-B14F-4D97-AF65-F5344CB8AC3E}">
        <p14:creationId xmlns:p14="http://schemas.microsoft.com/office/powerpoint/2010/main" val="27465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332657"/>
            <a:ext cx="9871520" cy="1728192"/>
          </a:xfrm>
        </p:spPr>
        <p:txBody>
          <a:bodyPr/>
          <a:lstStyle/>
          <a:p>
            <a:r>
              <a:rPr lang="en-GB" sz="3200" dirty="0">
                <a:solidFill>
                  <a:srgbClr val="FF0000"/>
                </a:solidFill>
                <a:latin typeface="Cooper Black" panose="0208090404030B020404" pitchFamily="18" charset="0"/>
              </a:rPr>
              <a:t>Nigeria’s 1</a:t>
            </a:r>
            <a:r>
              <a:rPr lang="en-GB" sz="3200" baseline="30000" dirty="0">
                <a:solidFill>
                  <a:srgbClr val="FF0000"/>
                </a:solidFill>
                <a:latin typeface="Cooper Black" panose="0208090404030B020404" pitchFamily="18" charset="0"/>
              </a:rPr>
              <a:t>st</a:t>
            </a:r>
            <a:r>
              <a:rPr lang="en-GB" sz="3200" dirty="0">
                <a:solidFill>
                  <a:srgbClr val="FF0000"/>
                </a:solidFill>
                <a:latin typeface="Cooper Black" panose="0208090404030B020404" pitchFamily="18" charset="0"/>
              </a:rPr>
              <a:t> openly Facebook </a:t>
            </a:r>
            <a:r>
              <a:rPr lang="en-GB" sz="3200" dirty="0" smtClean="0">
                <a:solidFill>
                  <a:srgbClr val="FF0000"/>
                </a:solidFill>
                <a:latin typeface="Cooper Black" panose="0208090404030B020404" pitchFamily="18" charset="0"/>
              </a:rPr>
              <a:t>victim (Cynthia Osokogu)</a:t>
            </a:r>
            <a:endParaRPr lang="en-GB" sz="3200"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235" y="2027673"/>
            <a:ext cx="7776864" cy="4104455"/>
          </a:xfrm>
        </p:spPr>
      </p:pic>
    </p:spTree>
    <p:extLst>
      <p:ext uri="{BB962C8B-B14F-4D97-AF65-F5344CB8AC3E}">
        <p14:creationId xmlns:p14="http://schemas.microsoft.com/office/powerpoint/2010/main" val="175205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488" y="2132856"/>
            <a:ext cx="9856095" cy="4031886"/>
          </a:xfrm>
        </p:spPr>
      </p:pic>
      <p:sp>
        <p:nvSpPr>
          <p:cNvPr id="6" name="Rectangle 5"/>
          <p:cNvSpPr/>
          <p:nvPr/>
        </p:nvSpPr>
        <p:spPr>
          <a:xfrm>
            <a:off x="1487488" y="764704"/>
            <a:ext cx="10297144" cy="1015663"/>
          </a:xfrm>
          <a:prstGeom prst="rect">
            <a:avLst/>
          </a:prstGeom>
        </p:spPr>
        <p:txBody>
          <a:bodyPr wrap="square">
            <a:spAutoFit/>
          </a:bodyPr>
          <a:lstStyle/>
          <a:p>
            <a:pPr algn="ctr"/>
            <a:r>
              <a:rPr lang="en-GB" sz="6000" dirty="0">
                <a:solidFill>
                  <a:srgbClr val="FF0000"/>
                </a:solidFill>
                <a:latin typeface="Arial" panose="020B0604020202020204" pitchFamily="34" charset="0"/>
                <a:cs typeface="Arial" panose="020B0604020202020204" pitchFamily="34" charset="0"/>
                <a:hlinkClick r:id="rId3"/>
              </a:rPr>
              <a:t>Addiction &amp; Distraction</a:t>
            </a:r>
            <a:endParaRPr lang="en-US" sz="6000" dirty="0"/>
          </a:p>
        </p:txBody>
      </p:sp>
    </p:spTree>
    <p:extLst>
      <p:ext uri="{BB962C8B-B14F-4D97-AF65-F5344CB8AC3E}">
        <p14:creationId xmlns:p14="http://schemas.microsoft.com/office/powerpoint/2010/main" val="150845992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764703"/>
            <a:ext cx="10657184" cy="5832649"/>
          </a:xfrm>
        </p:spPr>
        <p:txBody>
          <a:bodyPr>
            <a:normAutofit/>
          </a:bodyPr>
          <a:lstStyle/>
          <a:p>
            <a:pPr marL="0" indent="0" algn="just">
              <a:buNone/>
            </a:pPr>
            <a:r>
              <a:rPr lang="en-US" sz="4000" dirty="0" smtClean="0"/>
              <a:t>A story of woman </a:t>
            </a:r>
            <a:r>
              <a:rPr lang="en-US" sz="4000" dirty="0"/>
              <a:t>who used the </a:t>
            </a:r>
            <a:r>
              <a:rPr lang="en-US" sz="4000" b="1" dirty="0"/>
              <a:t>WhatsApp</a:t>
            </a:r>
            <a:r>
              <a:rPr lang="en-US" sz="4000" dirty="0"/>
              <a:t> messaging service so much so that she ended up in the hospital for  spending  an estimated six hours holding a weighty mobile phone while sending vast quantities of messages. Her physician diagnosed her as suffering from the </a:t>
            </a:r>
            <a:r>
              <a:rPr lang="en-US" sz="4000" b="1" i="1" dirty="0"/>
              <a:t>bilateral extensor pollicislongus tendinitis of the thumb </a:t>
            </a:r>
            <a:r>
              <a:rPr lang="en-US" sz="4000" dirty="0"/>
              <a:t>– or what they have nicknamed </a:t>
            </a:r>
            <a:r>
              <a:rPr lang="en-US" sz="4000" b="1" i="1" dirty="0"/>
              <a:t>"WhatsAppitis</a:t>
            </a:r>
            <a:r>
              <a:rPr lang="en-US" sz="4000" b="1" i="1" dirty="0" smtClean="0"/>
              <a:t>”</a:t>
            </a:r>
            <a:endParaRPr lang="en-US" sz="4000" b="1" i="1" dirty="0"/>
          </a:p>
        </p:txBody>
      </p:sp>
    </p:spTree>
    <p:extLst>
      <p:ext uri="{BB962C8B-B14F-4D97-AF65-F5344CB8AC3E}">
        <p14:creationId xmlns:p14="http://schemas.microsoft.com/office/powerpoint/2010/main" val="21309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692697"/>
            <a:ext cx="10015535" cy="5098504"/>
          </a:xfrm>
        </p:spPr>
        <p:txBody>
          <a:bodyPr>
            <a:normAutofit lnSpcReduction="10000"/>
          </a:bodyPr>
          <a:lstStyle/>
          <a:p>
            <a:pPr marL="0" indent="0" algn="just">
              <a:lnSpc>
                <a:spcPct val="150000"/>
              </a:lnSpc>
              <a:buNone/>
            </a:pPr>
            <a:r>
              <a:rPr lang="en-US" sz="4400" dirty="0"/>
              <a:t>A story of Danny Bowman </a:t>
            </a:r>
            <a:r>
              <a:rPr lang="en-US" sz="4400" dirty="0" smtClean="0"/>
              <a:t>who spent </a:t>
            </a:r>
            <a:r>
              <a:rPr lang="en-US" sz="4400" dirty="0"/>
              <a:t>up to 10 hours each day taking up to 200 photos of himself on his iPhone and tried to kill himself because he didn't like any of the photos he had taken</a:t>
            </a:r>
          </a:p>
        </p:txBody>
      </p:sp>
    </p:spTree>
    <p:extLst>
      <p:ext uri="{BB962C8B-B14F-4D97-AF65-F5344CB8AC3E}">
        <p14:creationId xmlns:p14="http://schemas.microsoft.com/office/powerpoint/2010/main" val="21538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03040"/>
          </a:xfrm>
        </p:spPr>
        <p:txBody>
          <a:bodyPr/>
          <a:lstStyle/>
          <a:p>
            <a:r>
              <a:rPr lang="en-GB" dirty="0" smtClean="0">
                <a:solidFill>
                  <a:srgbClr val="FF0000"/>
                </a:solidFill>
                <a:latin typeface="Cooper Black" panose="0208090404030B020404" pitchFamily="18" charset="0"/>
              </a:rPr>
              <a:t>Presentation Outline</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271464" y="1700808"/>
            <a:ext cx="10081120" cy="4709120"/>
          </a:xfrm>
        </p:spPr>
        <p:txBody>
          <a:bodyPr>
            <a:noAutofit/>
          </a:bodyPr>
          <a:lstStyle/>
          <a:p>
            <a:r>
              <a:rPr lang="en-GB" sz="4000" b="1" dirty="0" smtClean="0">
                <a:latin typeface="Calibri" panose="020F0502020204030204" pitchFamily="34" charset="0"/>
              </a:rPr>
              <a:t>Working Definition</a:t>
            </a:r>
          </a:p>
          <a:p>
            <a:r>
              <a:rPr lang="en-GB" sz="4000" b="1" dirty="0" smtClean="0">
                <a:latin typeface="Calibri" panose="020F0502020204030204" pitchFamily="34" charset="0"/>
              </a:rPr>
              <a:t>SM Classification</a:t>
            </a:r>
          </a:p>
          <a:p>
            <a:r>
              <a:rPr lang="en-GB" sz="4000" b="1" dirty="0" smtClean="0">
                <a:latin typeface="Calibri" panose="020F0502020204030204" pitchFamily="34" charset="0"/>
              </a:rPr>
              <a:t>Criticisms</a:t>
            </a:r>
          </a:p>
          <a:p>
            <a:r>
              <a:rPr lang="en-GB" sz="4000" b="1" dirty="0" smtClean="0">
                <a:latin typeface="Calibri" panose="020F0502020204030204" pitchFamily="34" charset="0"/>
              </a:rPr>
              <a:t>Benefits</a:t>
            </a:r>
          </a:p>
          <a:p>
            <a:r>
              <a:rPr lang="en-GB" sz="4000" b="1" dirty="0" smtClean="0">
                <a:latin typeface="Calibri" panose="020F0502020204030204" pitchFamily="34" charset="0"/>
              </a:rPr>
              <a:t>Papal Case Study</a:t>
            </a:r>
          </a:p>
        </p:txBody>
      </p:sp>
    </p:spTree>
    <p:extLst>
      <p:ext uri="{BB962C8B-B14F-4D97-AF65-F5344CB8AC3E}">
        <p14:creationId xmlns:p14="http://schemas.microsoft.com/office/powerpoint/2010/main" val="1955071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620689"/>
            <a:ext cx="10015535" cy="5170512"/>
          </a:xfrm>
        </p:spPr>
        <p:txBody>
          <a:bodyPr>
            <a:normAutofit/>
          </a:bodyPr>
          <a:lstStyle/>
          <a:p>
            <a:pPr marL="0" indent="0" algn="just">
              <a:lnSpc>
                <a:spcPct val="150000"/>
              </a:lnSpc>
              <a:buNone/>
            </a:pPr>
            <a:r>
              <a:rPr lang="en-US" sz="4400" dirty="0"/>
              <a:t>In February 2014, a 24-year-old Indian woman who was confronted by her parents over her obsession with Facebook responded by hanging herself from a ceiling fan</a:t>
            </a:r>
          </a:p>
        </p:txBody>
      </p:sp>
    </p:spTree>
    <p:extLst>
      <p:ext uri="{BB962C8B-B14F-4D97-AF65-F5344CB8AC3E}">
        <p14:creationId xmlns:p14="http://schemas.microsoft.com/office/powerpoint/2010/main" val="37739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620688"/>
            <a:ext cx="10441160" cy="5904655"/>
          </a:xfrm>
        </p:spPr>
        <p:txBody>
          <a:bodyPr>
            <a:normAutofit/>
          </a:bodyPr>
          <a:lstStyle/>
          <a:p>
            <a:pPr marL="0" indent="0" algn="just">
              <a:buNone/>
            </a:pPr>
            <a:r>
              <a:rPr lang="en-US" sz="4000" dirty="0"/>
              <a:t>Larry Carlat used to be a married editor of a famous men's magazine. Later he became obsessed with Twitter to the extent that he was given to choose choice: to delete the account or face termination (in his workplace) in which he chose Twitter and ultimately lost his job, A month later, he lost his wife after tweeting "I would've taken a bullet for my wife, but now I'd rather be the one pulling the trigger." </a:t>
            </a:r>
          </a:p>
        </p:txBody>
      </p:sp>
    </p:spTree>
    <p:extLst>
      <p:ext uri="{BB962C8B-B14F-4D97-AF65-F5344CB8AC3E}">
        <p14:creationId xmlns:p14="http://schemas.microsoft.com/office/powerpoint/2010/main" val="39986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548680"/>
            <a:ext cx="10231559" cy="5976663"/>
          </a:xfrm>
        </p:spPr>
        <p:txBody>
          <a:bodyPr>
            <a:normAutofit fontScale="92500"/>
          </a:bodyPr>
          <a:lstStyle/>
          <a:p>
            <a:pPr marL="0" indent="0" algn="just">
              <a:lnSpc>
                <a:spcPct val="150000"/>
              </a:lnSpc>
              <a:buNone/>
            </a:pPr>
            <a:r>
              <a:rPr lang="en-US" sz="4000" dirty="0"/>
              <a:t>He claims to have reached his lowest point when his son threatened to stop following him on Twitter. After Tweeting as much as 30 times a day, seven days a week for over 3 years and amassing over 25,000 followers, Larry decided to commit “Twittercide” and left the social platform.</a:t>
            </a:r>
          </a:p>
        </p:txBody>
      </p:sp>
    </p:spTree>
    <p:extLst>
      <p:ext uri="{BB962C8B-B14F-4D97-AF65-F5344CB8AC3E}">
        <p14:creationId xmlns:p14="http://schemas.microsoft.com/office/powerpoint/2010/main" val="355205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1484784"/>
            <a:ext cx="9304797" cy="3942929"/>
          </a:xfrm>
        </p:spPr>
      </p:pic>
    </p:spTree>
    <p:extLst>
      <p:ext uri="{BB962C8B-B14F-4D97-AF65-F5344CB8AC3E}">
        <p14:creationId xmlns:p14="http://schemas.microsoft.com/office/powerpoint/2010/main" val="1687123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74638"/>
            <a:ext cx="9652250" cy="1858218"/>
          </a:xfrm>
        </p:spPr>
        <p:txBody>
          <a:bodyPr/>
          <a:lstStyle/>
          <a:p>
            <a:r>
              <a:rPr lang="en-GB" dirty="0">
                <a:solidFill>
                  <a:srgbClr val="FF0000"/>
                </a:solidFill>
                <a:latin typeface="Cooper Black" panose="0208090404030B020404" pitchFamily="18" charset="0"/>
              </a:rPr>
              <a:t>Malware, Phishing &amp; Identity Scam</a:t>
            </a:r>
            <a:endParaRPr lang="en-GB" dirty="0"/>
          </a:p>
        </p:txBody>
      </p:sp>
      <p:sp>
        <p:nvSpPr>
          <p:cNvPr id="3" name="Content Placeholder 2"/>
          <p:cNvSpPr>
            <a:spLocks noGrp="1"/>
          </p:cNvSpPr>
          <p:nvPr>
            <p:ph idx="1"/>
          </p:nvPr>
        </p:nvSpPr>
        <p:spPr>
          <a:xfrm>
            <a:off x="1484310" y="1772817"/>
            <a:ext cx="10018713" cy="4018384"/>
          </a:xfrm>
        </p:spPr>
        <p:txBody>
          <a:bodyPr>
            <a:normAutofit lnSpcReduction="10000"/>
          </a:bodyPr>
          <a:lstStyle/>
          <a:p>
            <a:pPr marL="0" indent="0" algn="just">
              <a:lnSpc>
                <a:spcPct val="150000"/>
              </a:lnSpc>
              <a:buNone/>
            </a:pPr>
            <a:r>
              <a:rPr lang="en-GB" sz="3600" dirty="0">
                <a:latin typeface="Arial" panose="020B0604020202020204" pitchFamily="34" charset="0"/>
                <a:cs typeface="Arial" panose="020B0604020202020204" pitchFamily="34" charset="0"/>
              </a:rPr>
              <a:t>“It doesn’t matter how many firewalls, encryption </a:t>
            </a:r>
            <a:r>
              <a:rPr lang="en-GB" sz="3600" dirty="0" smtClean="0">
                <a:latin typeface="Arial" panose="020B0604020202020204" pitchFamily="34" charset="0"/>
                <a:cs typeface="Arial" panose="020B0604020202020204" pitchFamily="34" charset="0"/>
              </a:rPr>
              <a:t>software, certificates, </a:t>
            </a:r>
            <a:r>
              <a:rPr lang="en-GB" sz="3600" dirty="0">
                <a:latin typeface="Arial" panose="020B0604020202020204" pitchFamily="34" charset="0"/>
                <a:cs typeface="Arial" panose="020B0604020202020204" pitchFamily="34" charset="0"/>
              </a:rPr>
              <a:t>or two-factor authentication mechanisms an organisation has if the person behind the keyboard falls for a phish” (Jason, 2012)</a:t>
            </a:r>
          </a:p>
        </p:txBody>
      </p:sp>
    </p:spTree>
    <p:extLst>
      <p:ext uri="{BB962C8B-B14F-4D97-AF65-F5344CB8AC3E}">
        <p14:creationId xmlns:p14="http://schemas.microsoft.com/office/powerpoint/2010/main" val="12707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84310" y="1124745"/>
            <a:ext cx="10018713" cy="4666456"/>
          </a:xfrm>
        </p:spPr>
        <p:txBody>
          <a:bodyPr>
            <a:normAutofit/>
          </a:bodyPr>
          <a:lstStyle/>
          <a:p>
            <a:pPr marL="0" indent="0" algn="just">
              <a:lnSpc>
                <a:spcPct val="150000"/>
              </a:lnSpc>
              <a:buNone/>
            </a:pPr>
            <a:r>
              <a:rPr lang="en-GB" sz="3200" dirty="0" smtClean="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A recent poll of IT managers by antivirus vendor Sophos indicate that a quarter of businesses have been the victim of spam, phishing or malware attacks via sites like Twitter, Facebook, LinkedIn and MySpace</a:t>
            </a: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David Gewirtz</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5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1124745"/>
            <a:ext cx="10513168" cy="4525963"/>
          </a:xfrm>
        </p:spPr>
        <p:txBody>
          <a:bodyPr>
            <a:normAutofit fontScale="92500"/>
          </a:bodyPr>
          <a:lstStyle/>
          <a:p>
            <a:pPr marL="0" indent="0" algn="just">
              <a:lnSpc>
                <a:spcPct val="150000"/>
              </a:lnSpc>
              <a:buNone/>
            </a:pPr>
            <a:endParaRPr lang="en-GB" dirty="0" smtClean="0"/>
          </a:p>
          <a:p>
            <a:pPr marL="0" indent="0" algn="just">
              <a:lnSpc>
                <a:spcPct val="150000"/>
              </a:lnSpc>
              <a:buNone/>
            </a:pPr>
            <a:r>
              <a:rPr lang="en-GB" sz="3600" dirty="0" smtClean="0">
                <a:latin typeface="Arial" panose="020B0604020202020204" pitchFamily="34" charset="0"/>
                <a:cs typeface="Arial" panose="020B0604020202020204" pitchFamily="34" charset="0"/>
              </a:rPr>
              <a:t>“RSA estimates that worldwide losses from phishing attacks cost more than $1.5 billion in 2012, and had the potential to reach over $2 billion if the average uptime of phishing attacks had remained the same as 2011”</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9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04664"/>
            <a:ext cx="10018713" cy="1656185"/>
          </a:xfrm>
        </p:spPr>
        <p:txBody>
          <a:bodyPr/>
          <a:lstStyle/>
          <a:p>
            <a:r>
              <a:rPr lang="en-GB" dirty="0" smtClean="0">
                <a:solidFill>
                  <a:srgbClr val="FF0000"/>
                </a:solidFill>
                <a:latin typeface="Cooper Black" panose="0208090404030B020404" pitchFamily="18" charset="0"/>
              </a:rPr>
              <a:t>Digital Foot Print Blunder</a:t>
            </a:r>
            <a:endParaRPr lang="en-GB"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9896" y="2204864"/>
            <a:ext cx="2232248" cy="4285365"/>
          </a:xfrm>
        </p:spPr>
      </p:pic>
    </p:spTree>
    <p:extLst>
      <p:ext uri="{BB962C8B-B14F-4D97-AF65-F5344CB8AC3E}">
        <p14:creationId xmlns:p14="http://schemas.microsoft.com/office/powerpoint/2010/main" val="215114583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bwMode="auto">
          <a:xfrm>
            <a:off x="7608168" y="476672"/>
            <a:ext cx="3528392" cy="3096344"/>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dirty="0" smtClean="0">
              <a:solidFill>
                <a:srgbClr val="FF0000"/>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GB" sz="2800" dirty="0" smtClean="0">
                <a:latin typeface="Arial" panose="020B0604020202020204" pitchFamily="34" charset="0"/>
                <a:cs typeface="Arial" panose="020B0604020202020204" pitchFamily="34" charset="0"/>
              </a:rPr>
              <a:t>On Shekarau’s defection</a:t>
            </a:r>
            <a:endParaRPr kumimoji="0" lang="en-GB" sz="2800" b="1" i="0" u="none" strike="noStrike" cap="none" normalizeH="0" baseline="0" dirty="0" smtClean="0">
              <a:ln>
                <a:noFill/>
              </a:ln>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1340768"/>
            <a:ext cx="5850650" cy="4680520"/>
          </a:xfrm>
          <a:prstGeom prst="rect">
            <a:avLst/>
          </a:prstGeom>
        </p:spPr>
      </p:pic>
    </p:spTree>
    <p:extLst>
      <p:ext uri="{BB962C8B-B14F-4D97-AF65-F5344CB8AC3E}">
        <p14:creationId xmlns:p14="http://schemas.microsoft.com/office/powerpoint/2010/main" val="9799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359696" y="692696"/>
            <a:ext cx="5832648" cy="5832648"/>
          </a:xfrm>
          <a:prstGeom prst="rect">
            <a:avLst/>
          </a:prstGeom>
        </p:spPr>
      </p:pic>
    </p:spTree>
    <p:extLst>
      <p:ext uri="{BB962C8B-B14F-4D97-AF65-F5344CB8AC3E}">
        <p14:creationId xmlns:p14="http://schemas.microsoft.com/office/powerpoint/2010/main" val="317424782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143000"/>
          </a:xfrm>
        </p:spPr>
        <p:txBody>
          <a:bodyPr/>
          <a:lstStyle/>
          <a:p>
            <a:r>
              <a:rPr lang="en-GB" dirty="0" smtClean="0">
                <a:solidFill>
                  <a:srgbClr val="FF0000"/>
                </a:solidFill>
                <a:latin typeface="Cooper Black" panose="0208090404030B020404" pitchFamily="18" charset="0"/>
              </a:rPr>
              <a:t>Outline 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703512" y="1403649"/>
            <a:ext cx="9799511" cy="4387552"/>
          </a:xfrm>
        </p:spPr>
        <p:txBody>
          <a:bodyPr>
            <a:normAutofit fontScale="92500" lnSpcReduction="10000"/>
          </a:bodyPr>
          <a:lstStyle/>
          <a:p>
            <a:endParaRPr lang="en-GB" dirty="0" smtClean="0"/>
          </a:p>
          <a:p>
            <a:pPr>
              <a:lnSpc>
                <a:spcPct val="150000"/>
              </a:lnSpc>
            </a:pPr>
            <a:r>
              <a:rPr lang="en-GB" sz="4100" b="1" dirty="0" smtClean="0"/>
              <a:t>Use of SM among DW</a:t>
            </a:r>
          </a:p>
          <a:p>
            <a:pPr>
              <a:lnSpc>
                <a:spcPct val="150000"/>
              </a:lnSpc>
            </a:pPr>
            <a:r>
              <a:rPr lang="en-GB" sz="4100" b="1" dirty="0" smtClean="0"/>
              <a:t>Missing links</a:t>
            </a:r>
          </a:p>
          <a:p>
            <a:pPr>
              <a:lnSpc>
                <a:spcPct val="150000"/>
              </a:lnSpc>
            </a:pPr>
            <a:r>
              <a:rPr lang="en-GB" sz="4100" b="1" dirty="0" smtClean="0"/>
              <a:t>Agenda for action</a:t>
            </a:r>
            <a:br>
              <a:rPr lang="en-GB" sz="4100" b="1" dirty="0" smtClean="0"/>
            </a:br>
            <a:endParaRPr lang="en-GB" sz="4100" b="1" dirty="0"/>
          </a:p>
        </p:txBody>
      </p:sp>
    </p:spTree>
    <p:extLst>
      <p:ext uri="{BB962C8B-B14F-4D97-AF65-F5344CB8AC3E}">
        <p14:creationId xmlns:p14="http://schemas.microsoft.com/office/powerpoint/2010/main" val="301825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927648" y="476672"/>
            <a:ext cx="6192688" cy="6192688"/>
          </a:xfrm>
          <a:prstGeom prst="rect">
            <a:avLst/>
          </a:prstGeom>
        </p:spPr>
      </p:pic>
    </p:spTree>
    <p:extLst>
      <p:ext uri="{BB962C8B-B14F-4D97-AF65-F5344CB8AC3E}">
        <p14:creationId xmlns:p14="http://schemas.microsoft.com/office/powerpoint/2010/main" val="1077954704"/>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712" y="690960"/>
            <a:ext cx="5402336" cy="5402336"/>
          </a:xfrm>
          <a:prstGeom prst="rect">
            <a:avLst/>
          </a:prstGeom>
        </p:spPr>
      </p:pic>
    </p:spTree>
    <p:extLst>
      <p:ext uri="{BB962C8B-B14F-4D97-AF65-F5344CB8AC3E}">
        <p14:creationId xmlns:p14="http://schemas.microsoft.com/office/powerpoint/2010/main" val="7686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476672"/>
            <a:ext cx="5760640" cy="5760640"/>
          </a:xfrm>
          <a:prstGeom prst="rect">
            <a:avLst/>
          </a:prstGeom>
        </p:spPr>
      </p:pic>
    </p:spTree>
    <p:extLst>
      <p:ext uri="{BB962C8B-B14F-4D97-AF65-F5344CB8AC3E}">
        <p14:creationId xmlns:p14="http://schemas.microsoft.com/office/powerpoint/2010/main" val="35660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1282750"/>
            <a:ext cx="10225136" cy="3874442"/>
          </a:xfrm>
        </p:spPr>
        <p:txBody>
          <a:bodyPr/>
          <a:lstStyle/>
          <a:p>
            <a:pPr>
              <a:lnSpc>
                <a:spcPct val="150000"/>
              </a:lnSpc>
            </a:pPr>
            <a:r>
              <a:rPr lang="en-GB" dirty="0">
                <a:latin typeface="Arial" panose="020B0604020202020204" pitchFamily="34" charset="0"/>
                <a:cs typeface="Arial" panose="020B0604020202020204" pitchFamily="34" charset="0"/>
              </a:rPr>
              <a:t>“People will one day change their name and reinvent themselves in order to escape their digital past.” </a:t>
            </a:r>
            <a:r>
              <a:rPr lang="en-GB" dirty="0" smtClean="0">
                <a:latin typeface="Arial" panose="020B0604020202020204" pitchFamily="34" charset="0"/>
                <a:cs typeface="Arial" panose="020B0604020202020204" pitchFamily="34" charset="0"/>
              </a:rPr>
              <a:t>Eric Schmidt Google </a:t>
            </a:r>
            <a:r>
              <a:rPr lang="en-GB" dirty="0">
                <a:latin typeface="Arial" panose="020B0604020202020204" pitchFamily="34" charset="0"/>
                <a:cs typeface="Arial" panose="020B0604020202020204" pitchFamily="34" charset="0"/>
              </a:rPr>
              <a:t>CEO</a:t>
            </a:r>
          </a:p>
        </p:txBody>
      </p:sp>
    </p:spTree>
    <p:extLst>
      <p:ext uri="{BB962C8B-B14F-4D97-AF65-F5344CB8AC3E}">
        <p14:creationId xmlns:p14="http://schemas.microsoft.com/office/powerpoint/2010/main" val="11855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332656"/>
            <a:ext cx="1777380" cy="9953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1700808"/>
            <a:ext cx="9080309" cy="4153989"/>
          </a:xfrm>
          <a:prstGeom prst="rect">
            <a:avLst/>
          </a:prstGeom>
        </p:spPr>
      </p:pic>
    </p:spTree>
    <p:extLst>
      <p:ext uri="{BB962C8B-B14F-4D97-AF65-F5344CB8AC3E}">
        <p14:creationId xmlns:p14="http://schemas.microsoft.com/office/powerpoint/2010/main" val="4195825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8" presetClass="emph" presetSubtype="0" repeatCount="indefinite" fill="hold" nodeType="withEffect">
                                  <p:stCondLst>
                                    <p:cond delay="0"/>
                                  </p:stCondLst>
                                  <p:endCondLst>
                                    <p:cond evt="onNext" delay="0">
                                      <p:tgtEl>
                                        <p:sldTgt/>
                                      </p:tgtEl>
                                    </p:cond>
                                  </p:endCondLst>
                                  <p:childTnLst>
                                    <p:animRot by="21600000">
                                      <p:cBhvr>
                                        <p:cTn id="11" dur="2000" fill="hold"/>
                                        <p:tgtEl>
                                          <p:spTgt spid="4"/>
                                        </p:tgtEl>
                                        <p:attrNameLst>
                                          <p:attrName>r</p:attrName>
                                        </p:attrNameLst>
                                      </p:cBhvr>
                                    </p:animRo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152129"/>
          </a:xfrm>
        </p:spPr>
        <p:txBody>
          <a:bodyPr>
            <a:normAutofit/>
          </a:bodyPr>
          <a:lstStyle/>
          <a:p>
            <a:r>
              <a:rPr lang="en-GB" sz="4800" dirty="0">
                <a:solidFill>
                  <a:srgbClr val="FF0000"/>
                </a:solidFill>
                <a:latin typeface="Cooper Black" panose="0208090404030B020404" pitchFamily="18" charset="0"/>
              </a:rPr>
              <a:t>Instrument for social unrest</a:t>
            </a:r>
            <a:endParaRPr lang="en-GB" sz="4800" dirty="0"/>
          </a:p>
        </p:txBody>
      </p:sp>
      <p:sp>
        <p:nvSpPr>
          <p:cNvPr id="4" name="Content Placeholder 3"/>
          <p:cNvSpPr>
            <a:spLocks noGrp="1"/>
          </p:cNvSpPr>
          <p:nvPr>
            <p:ph sz="half" idx="1"/>
          </p:nvPr>
        </p:nvSpPr>
        <p:spPr>
          <a:xfrm>
            <a:off x="1271464" y="1627506"/>
            <a:ext cx="5256583" cy="4525963"/>
          </a:xfrm>
        </p:spPr>
        <p:txBody>
          <a:bodyPr>
            <a:normAutofit/>
          </a:bodyPr>
          <a:lstStyle/>
          <a:p>
            <a:pPr marL="0" indent="0" algn="just">
              <a:buNone/>
            </a:pPr>
            <a:r>
              <a:rPr lang="en-GB" sz="3200" b="1" dirty="0">
                <a:latin typeface="Arial" panose="020B0604020202020204" pitchFamily="34" charset="0"/>
                <a:cs typeface="Arial" panose="020B0604020202020204" pitchFamily="34" charset="0"/>
              </a:rPr>
              <a:t>“Everyone watching these horrific actions will be stuck by how they were </a:t>
            </a:r>
            <a:r>
              <a:rPr lang="en-GB" sz="3200" b="1" dirty="0" smtClean="0">
                <a:latin typeface="Arial" panose="020B0604020202020204" pitchFamily="34" charset="0"/>
                <a:cs typeface="Arial" panose="020B0604020202020204" pitchFamily="34" charset="0"/>
              </a:rPr>
              <a:t>organised via </a:t>
            </a:r>
            <a:r>
              <a:rPr lang="en-GB" sz="3200" b="1" dirty="0">
                <a:latin typeface="Arial" panose="020B0604020202020204" pitchFamily="34" charset="0"/>
                <a:cs typeface="Arial" panose="020B0604020202020204" pitchFamily="34" charset="0"/>
              </a:rPr>
              <a:t>social media.” </a:t>
            </a:r>
            <a:endParaRPr lang="en-GB" sz="3200" b="1" dirty="0" smtClean="0">
              <a:latin typeface="Arial" panose="020B0604020202020204" pitchFamily="34" charset="0"/>
              <a:cs typeface="Arial" panose="020B0604020202020204" pitchFamily="34" charset="0"/>
            </a:endParaRPr>
          </a:p>
          <a:p>
            <a:pPr marL="0" indent="0" algn="ctr">
              <a:buNone/>
            </a:pPr>
            <a:r>
              <a:rPr lang="en-GB" sz="2400" b="1" dirty="0" smtClean="0">
                <a:latin typeface="Arial" panose="020B0604020202020204" pitchFamily="34" charset="0"/>
                <a:cs typeface="Arial" panose="020B0604020202020204" pitchFamily="34" charset="0"/>
              </a:rPr>
              <a:t>PM </a:t>
            </a:r>
            <a:r>
              <a:rPr lang="en-GB" sz="2400" b="1" dirty="0">
                <a:latin typeface="Arial" panose="020B0604020202020204" pitchFamily="34" charset="0"/>
                <a:cs typeface="Arial" panose="020B0604020202020204" pitchFamily="34" charset="0"/>
              </a:rPr>
              <a:t>David Cameroon</a:t>
            </a:r>
          </a:p>
          <a:p>
            <a:endParaRPr lang="en-GB" sz="3200"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8778" y="2032953"/>
            <a:ext cx="4038600" cy="4525962"/>
          </a:xfrm>
        </p:spPr>
      </p:pic>
    </p:spTree>
    <p:extLst>
      <p:ext uri="{BB962C8B-B14F-4D97-AF65-F5344CB8AC3E}">
        <p14:creationId xmlns:p14="http://schemas.microsoft.com/office/powerpoint/2010/main" val="23886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380068"/>
            <a:ext cx="9727503" cy="2616199"/>
          </a:xfrm>
        </p:spPr>
        <p:txBody>
          <a:bodyPr/>
          <a:lstStyle/>
          <a:p>
            <a:pPr algn="ctr"/>
            <a:r>
              <a:rPr lang="en-GB" sz="5400" dirty="0">
                <a:solidFill>
                  <a:srgbClr val="FF0000"/>
                </a:solidFill>
                <a:latin typeface="Cooper Black" panose="0208090404030B020404" pitchFamily="18" charset="0"/>
              </a:rPr>
              <a:t>Breeding ground for cook up stories </a:t>
            </a:r>
          </a:p>
        </p:txBody>
      </p:sp>
    </p:spTree>
    <p:extLst>
      <p:ext uri="{BB962C8B-B14F-4D97-AF65-F5344CB8AC3E}">
        <p14:creationId xmlns:p14="http://schemas.microsoft.com/office/powerpoint/2010/main" val="2447704027"/>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8640"/>
            <a:ext cx="9940281" cy="1015008"/>
          </a:xfrm>
        </p:spPr>
        <p:txBody>
          <a:bodyPr>
            <a:normAutofit fontScale="90000"/>
          </a:bodyPr>
          <a:lstStyle/>
          <a:p>
            <a:r>
              <a:rPr lang="en-US" sz="6600" dirty="0" smtClean="0"/>
              <a:t>Ebola Salt &amp; Water Therapy </a:t>
            </a:r>
            <a:endParaRPr lang="en-US" sz="6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696" y="1268760"/>
            <a:ext cx="5328592" cy="5328592"/>
          </a:xfrm>
        </p:spPr>
      </p:pic>
    </p:spTree>
    <p:extLst>
      <p:ext uri="{BB962C8B-B14F-4D97-AF65-F5344CB8AC3E}">
        <p14:creationId xmlns:p14="http://schemas.microsoft.com/office/powerpoint/2010/main" val="3408958526"/>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32656"/>
            <a:ext cx="10018713" cy="1584177"/>
          </a:xfrm>
        </p:spPr>
        <p:txBody>
          <a:bodyPr>
            <a:normAutofit/>
          </a:bodyPr>
          <a:lstStyle/>
          <a:p>
            <a:r>
              <a:rPr lang="en-US" dirty="0"/>
              <a:t>Photo alleging Boko Haram’s massacre of 375 Christians is </a:t>
            </a:r>
            <a:r>
              <a:rPr lang="en-US" dirty="0" smtClean="0"/>
              <a:t>fake – Premium Times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1916833"/>
            <a:ext cx="9073008" cy="4320479"/>
          </a:xfrm>
        </p:spPr>
      </p:pic>
    </p:spTree>
    <p:extLst>
      <p:ext uri="{BB962C8B-B14F-4D97-AF65-F5344CB8AC3E}">
        <p14:creationId xmlns:p14="http://schemas.microsoft.com/office/powerpoint/2010/main" val="1377796440"/>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9"/>
            <a:ext cx="10018713" cy="1224136"/>
          </a:xfrm>
        </p:spPr>
        <p:txBody>
          <a:bodyPr>
            <a:normAutofit/>
          </a:bodyPr>
          <a:lstStyle/>
          <a:p>
            <a:r>
              <a:rPr lang="en-GB" sz="4400" dirty="0">
                <a:solidFill>
                  <a:srgbClr val="FF0000"/>
                </a:solidFill>
                <a:latin typeface="Cooper Black" panose="0208090404030B020404" pitchFamily="18" charset="0"/>
              </a:rPr>
              <a:t>Angola accused of ‘banning’ Islam</a:t>
            </a:r>
          </a:p>
        </p:txBody>
      </p:sp>
      <p:sp>
        <p:nvSpPr>
          <p:cNvPr id="4" name="Content Placeholder 3"/>
          <p:cNvSpPr>
            <a:spLocks noGrp="1"/>
          </p:cNvSpPr>
          <p:nvPr>
            <p:ph sz="half" idx="1"/>
          </p:nvPr>
        </p:nvSpPr>
        <p:spPr>
          <a:xfrm>
            <a:off x="1484312" y="1628801"/>
            <a:ext cx="4895055" cy="4752194"/>
          </a:xfrm>
        </p:spPr>
        <p:txBody>
          <a:bodyPr>
            <a:normAutofit/>
          </a:bodyPr>
          <a:lstStyle/>
          <a:p>
            <a:pPr marL="0" indent="0" algn="ctr">
              <a:buNone/>
            </a:pPr>
            <a:r>
              <a:rPr lang="en-GB" sz="3600" dirty="0">
                <a:latin typeface="Arial" panose="020B0604020202020204" pitchFamily="34" charset="0"/>
                <a:cs typeface="Arial" panose="020B0604020202020204" pitchFamily="34" charset="0"/>
              </a:rPr>
              <a:t>Palestinians burn Angola's flag in a protest amid reports that the country has banned Islam and destroyed mosques </a:t>
            </a:r>
            <a:endParaRPr lang="en-GB" sz="3600" dirty="0" smtClean="0">
              <a:latin typeface="Arial" panose="020B0604020202020204" pitchFamily="34" charset="0"/>
              <a:cs typeface="Arial" panose="020B0604020202020204" pitchFamily="34" charset="0"/>
            </a:endParaRPr>
          </a:p>
          <a:p>
            <a:pPr marL="0" indent="0" algn="ctr">
              <a:buNone/>
            </a:pPr>
            <a:r>
              <a:rPr lang="en-GB" sz="1800" dirty="0" smtClean="0"/>
              <a:t>Photograph</a:t>
            </a:r>
            <a:r>
              <a:rPr lang="en-GB" sz="1800" dirty="0"/>
              <a:t>: APA/Rex</a:t>
            </a:r>
          </a:p>
          <a:p>
            <a:pPr marL="0" indent="0" algn="ctr">
              <a:buNone/>
            </a:pPr>
            <a:r>
              <a:rPr lang="en-GB" sz="1800" dirty="0"/>
              <a:t>The Guardian, Thursday 28 November 2013</a:t>
            </a:r>
          </a:p>
          <a:p>
            <a:pPr marL="0" indent="0">
              <a:buNone/>
            </a:pPr>
            <a:endParaRPr lang="en-GB"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0056" y="1628800"/>
            <a:ext cx="4320480" cy="4752195"/>
          </a:xfrm>
        </p:spPr>
      </p:pic>
    </p:spTree>
    <p:extLst>
      <p:ext uri="{BB962C8B-B14F-4D97-AF65-F5344CB8AC3E}">
        <p14:creationId xmlns:p14="http://schemas.microsoft.com/office/powerpoint/2010/main" val="19833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472" y="1380068"/>
            <a:ext cx="10159551" cy="2985036"/>
          </a:xfrm>
        </p:spPr>
        <p:txBody>
          <a:bodyPr/>
          <a:lstStyle/>
          <a:p>
            <a:r>
              <a:rPr lang="en-GB" dirty="0" smtClean="0">
                <a:solidFill>
                  <a:srgbClr val="FF0000"/>
                </a:solidFill>
                <a:latin typeface="Cooper Black" panose="0208090404030B020404" pitchFamily="18" charset="0"/>
              </a:rPr>
              <a:t>Why it is timely</a:t>
            </a:r>
            <a:endParaRPr lang="en-GB"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220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91544" y="476672"/>
            <a:ext cx="8712968" cy="1440160"/>
          </a:xfrm>
        </p:spPr>
        <p:txBody>
          <a:bodyPr/>
          <a:lstStyle/>
          <a:p>
            <a:pPr algn="ctr"/>
            <a:r>
              <a:rPr lang="en-GB" dirty="0" smtClean="0">
                <a:solidFill>
                  <a:srgbClr val="FF0000"/>
                </a:solidFill>
                <a:latin typeface="Cooper Black" panose="0208090404030B020404" pitchFamily="18" charset="0"/>
              </a:rPr>
              <a:t>…Viral Damage</a:t>
            </a:r>
            <a:endParaRPr lang="en-GB"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00" y="2348880"/>
            <a:ext cx="3616473" cy="3600400"/>
          </a:xfrm>
          <a:prstGeom prst="rect">
            <a:avLst/>
          </a:prstGeom>
        </p:spPr>
      </p:pic>
    </p:spTree>
    <p:extLst>
      <p:ext uri="{BB962C8B-B14F-4D97-AF65-F5344CB8AC3E}">
        <p14:creationId xmlns:p14="http://schemas.microsoft.com/office/powerpoint/2010/main" val="2891392178"/>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908720"/>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5" y="3584825"/>
            <a:ext cx="2419349" cy="24193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65" y="661273"/>
            <a:ext cx="3415656" cy="21483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585" y="3969874"/>
            <a:ext cx="2143125" cy="2143125"/>
          </a:xfrm>
          <a:prstGeom prst="rect">
            <a:avLst/>
          </a:prstGeom>
        </p:spPr>
      </p:pic>
    </p:spTree>
    <p:extLst>
      <p:ext uri="{BB962C8B-B14F-4D97-AF65-F5344CB8AC3E}">
        <p14:creationId xmlns:p14="http://schemas.microsoft.com/office/powerpoint/2010/main" val="3462677924"/>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640" y="476672"/>
            <a:ext cx="5883362" cy="5883362"/>
          </a:xfrm>
        </p:spPr>
      </p:pic>
    </p:spTree>
    <p:extLst>
      <p:ext uri="{BB962C8B-B14F-4D97-AF65-F5344CB8AC3E}">
        <p14:creationId xmlns:p14="http://schemas.microsoft.com/office/powerpoint/2010/main" val="2581645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951" y="404664"/>
            <a:ext cx="1343794" cy="1800961"/>
          </a:xfrm>
          <a:prstGeom prst="rect">
            <a:avLst/>
          </a:prstGeom>
        </p:spPr>
      </p:pic>
      <p:sp>
        <p:nvSpPr>
          <p:cNvPr id="3" name="Title 2"/>
          <p:cNvSpPr>
            <a:spLocks noGrp="1"/>
          </p:cNvSpPr>
          <p:nvPr>
            <p:ph type="ctrTitle"/>
          </p:nvPr>
        </p:nvSpPr>
        <p:spPr>
          <a:xfrm>
            <a:off x="1559496" y="2463032"/>
            <a:ext cx="8422704" cy="1470025"/>
          </a:xfrm>
        </p:spPr>
        <p:txBody>
          <a:bodyPr/>
          <a:lstStyle/>
          <a:p>
            <a:pPr algn="ctr"/>
            <a:r>
              <a:rPr lang="en-GB" dirty="0" smtClean="0">
                <a:solidFill>
                  <a:srgbClr val="FF0000"/>
                </a:solidFill>
                <a:latin typeface="Cooper Black" panose="0208090404030B020404" pitchFamily="18" charset="0"/>
              </a:rPr>
              <a:t>Some Benefits</a:t>
            </a:r>
            <a:endParaRPr lang="en-GB"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32154483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186925"/>
          </a:xfrm>
        </p:spPr>
        <p:txBody>
          <a:bodyPr>
            <a:normAutofit/>
          </a:bodyPr>
          <a:lstStyle/>
          <a:p>
            <a:r>
              <a:rPr lang="en-GB" sz="5400" dirty="0" smtClean="0">
                <a:solidFill>
                  <a:srgbClr val="FF0000"/>
                </a:solidFill>
                <a:latin typeface="Cooper Black" panose="0208090404030B020404" pitchFamily="18" charset="0"/>
              </a:rPr>
              <a:t>Social Media for Goods</a:t>
            </a:r>
            <a:endParaRPr lang="en-GB" sz="5400" dirty="0">
              <a:solidFill>
                <a:srgbClr val="FF0000"/>
              </a:solidFill>
              <a:latin typeface="Cooper Black" panose="0208090404030B020404" pitchFamily="18" charset="0"/>
            </a:endParaRPr>
          </a:p>
        </p:txBody>
      </p:sp>
      <p:sp>
        <p:nvSpPr>
          <p:cNvPr id="3" name="Content Placeholder 2"/>
          <p:cNvSpPr>
            <a:spLocks noGrp="1"/>
          </p:cNvSpPr>
          <p:nvPr>
            <p:ph sz="half" idx="1"/>
          </p:nvPr>
        </p:nvSpPr>
        <p:spPr>
          <a:xfrm>
            <a:off x="1271464" y="1425013"/>
            <a:ext cx="5904656" cy="4997151"/>
          </a:xfrm>
        </p:spPr>
        <p:txBody>
          <a:bodyPr>
            <a:normAutofit/>
          </a:bodyPr>
          <a:lstStyle/>
          <a:p>
            <a:r>
              <a:rPr lang="en-GB" sz="3600" dirty="0">
                <a:solidFill>
                  <a:srgbClr val="00B050"/>
                </a:solidFill>
                <a:latin typeface="Arial" panose="020B0604020202020204" pitchFamily="34" charset="0"/>
                <a:cs typeface="Arial" panose="020B0604020202020204" pitchFamily="34" charset="0"/>
              </a:rPr>
              <a:t>GiveForward </a:t>
            </a:r>
            <a:r>
              <a:rPr lang="en-GB" sz="3600" dirty="0">
                <a:latin typeface="Arial" panose="020B0604020202020204" pitchFamily="34" charset="0"/>
                <a:cs typeface="Arial" panose="020B0604020202020204" pitchFamily="34" charset="0"/>
              </a:rPr>
              <a:t>has helped raise $82,733,000 towards medical expenses</a:t>
            </a:r>
            <a:endParaRPr lang="en-GB" sz="3600" dirty="0" smtClean="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Billy Ray Harris ($191,745 = N31, 584, 236.40 from 8351 donors)</a:t>
            </a:r>
          </a:p>
          <a:p>
            <a:r>
              <a:rPr lang="en-GB" sz="3600" dirty="0" smtClean="0">
                <a:latin typeface="Arial" panose="020B0604020202020204" pitchFamily="34" charset="0"/>
                <a:cs typeface="Arial" panose="020B0604020202020204" pitchFamily="34" charset="0"/>
              </a:rPr>
              <a:t>Kiva </a:t>
            </a:r>
          </a:p>
          <a:p>
            <a:endParaRPr lang="en-GB" dirty="0"/>
          </a:p>
        </p:txBody>
      </p:sp>
      <p:sp>
        <p:nvSpPr>
          <p:cNvPr id="4" name="Content Placeholder 3"/>
          <p:cNvSpPr>
            <a:spLocks noGrp="1"/>
          </p:cNvSpPr>
          <p:nvPr>
            <p:ph sz="half" idx="2"/>
          </p:nvPr>
        </p:nvSpPr>
        <p:spPr/>
        <p:txBody>
          <a:bodyPr>
            <a:normAutofit/>
          </a:bodyPr>
          <a:lstStyle/>
          <a:p>
            <a:endParaRPr lang="en-GB" dirty="0"/>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658" y="1447573"/>
            <a:ext cx="4262742" cy="4974591"/>
          </a:xfrm>
          <a:prstGeom prst="rect">
            <a:avLst/>
          </a:prstGeom>
        </p:spPr>
      </p:pic>
    </p:spTree>
    <p:extLst>
      <p:ext uri="{BB962C8B-B14F-4D97-AF65-F5344CB8AC3E}">
        <p14:creationId xmlns:p14="http://schemas.microsoft.com/office/powerpoint/2010/main" val="39088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5008"/>
          </a:xfrm>
        </p:spPr>
        <p:txBody>
          <a:bodyPr>
            <a:normAutofit/>
          </a:bodyPr>
          <a:lstStyle/>
          <a:p>
            <a:r>
              <a:rPr lang="en-US" sz="4400" b="1" dirty="0" smtClean="0">
                <a:latin typeface="Arial" panose="020B0604020202020204" pitchFamily="34" charset="0"/>
                <a:cs typeface="Arial" panose="020B0604020202020204" pitchFamily="34" charset="0"/>
              </a:rPr>
              <a:t>Stephen Sutton (1994 – 2014)</a:t>
            </a:r>
            <a:endParaRPr lang="en-GB" sz="44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7150" y="2134117"/>
            <a:ext cx="4816698" cy="4342554"/>
          </a:xfrm>
        </p:spPr>
      </p:pic>
    </p:spTree>
    <p:extLst>
      <p:ext uri="{BB962C8B-B14F-4D97-AF65-F5344CB8AC3E}">
        <p14:creationId xmlns:p14="http://schemas.microsoft.com/office/powerpoint/2010/main" val="234375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512" y="686516"/>
            <a:ext cx="10016104" cy="704934"/>
          </a:xfrm>
        </p:spPr>
        <p:txBody>
          <a:bodyPr>
            <a:noAutofit/>
          </a:bodyPr>
          <a:lstStyle/>
          <a:p>
            <a:r>
              <a:rPr lang="en-US" sz="6000" dirty="0" smtClean="0">
                <a:latin typeface="Arial" panose="020B0604020202020204" pitchFamily="34" charset="0"/>
                <a:cs typeface="Arial" panose="020B0604020202020204" pitchFamily="34" charset="0"/>
              </a:rPr>
              <a:t>Stephen Contd</a:t>
            </a:r>
            <a:r>
              <a:rPr lang="en-US" sz="6000" dirty="0" smtClean="0"/>
              <a:t>. </a:t>
            </a:r>
            <a:endParaRPr lang="en-GB" sz="6000" dirty="0"/>
          </a:p>
        </p:txBody>
      </p:sp>
      <p:sp>
        <p:nvSpPr>
          <p:cNvPr id="3" name="Content Placeholder 2"/>
          <p:cNvSpPr>
            <a:spLocks noGrp="1"/>
          </p:cNvSpPr>
          <p:nvPr>
            <p:ph idx="1"/>
          </p:nvPr>
        </p:nvSpPr>
        <p:spPr>
          <a:xfrm>
            <a:off x="1127449" y="1700808"/>
            <a:ext cx="10374168" cy="4866600"/>
          </a:xfrm>
        </p:spPr>
        <p:txBody>
          <a:bodyPr>
            <a:normAutofit fontScale="55000" lnSpcReduction="20000"/>
          </a:bodyPr>
          <a:lstStyle/>
          <a:p>
            <a:endParaRPr lang="en-US" dirty="0" smtClean="0"/>
          </a:p>
          <a:p>
            <a:endParaRPr lang="en-US" dirty="0"/>
          </a:p>
          <a:p>
            <a:pPr>
              <a:lnSpc>
                <a:spcPct val="120000"/>
              </a:lnSpc>
            </a:pPr>
            <a:r>
              <a:rPr lang="en-US" sz="5898" b="1" dirty="0">
                <a:latin typeface="Arial" panose="020B0604020202020204" pitchFamily="34" charset="0"/>
                <a:cs typeface="Arial" panose="020B0604020202020204" pitchFamily="34" charset="0"/>
              </a:rPr>
              <a:t>Initiated Teenage Cancer Trust</a:t>
            </a:r>
          </a:p>
          <a:p>
            <a:pPr>
              <a:lnSpc>
                <a:spcPct val="120000"/>
              </a:lnSpc>
            </a:pPr>
            <a:r>
              <a:rPr lang="en-US" sz="5898" b="1" dirty="0">
                <a:latin typeface="Arial" panose="020B0604020202020204" pitchFamily="34" charset="0"/>
                <a:cs typeface="Arial" panose="020B0604020202020204" pitchFamily="34" charset="0"/>
              </a:rPr>
              <a:t>Used ‘</a:t>
            </a:r>
            <a:r>
              <a:rPr lang="en-US" sz="5898" b="1" dirty="0">
                <a:solidFill>
                  <a:schemeClr val="accent2">
                    <a:lumMod val="75000"/>
                  </a:schemeClr>
                </a:solidFill>
                <a:latin typeface="Arial" panose="020B0604020202020204" pitchFamily="34" charset="0"/>
                <a:cs typeface="Arial" panose="020B0604020202020204" pitchFamily="34" charset="0"/>
              </a:rPr>
              <a:t>Just Giving</a:t>
            </a:r>
            <a:r>
              <a:rPr lang="en-US" sz="5898" b="1" dirty="0">
                <a:latin typeface="Arial" panose="020B0604020202020204" pitchFamily="34" charset="0"/>
                <a:cs typeface="Arial" panose="020B0604020202020204" pitchFamily="34" charset="0"/>
              </a:rPr>
              <a:t>' platform to solicit £10, 000.00 (= NGN 2, 738, 790. 27) </a:t>
            </a:r>
          </a:p>
          <a:p>
            <a:pPr>
              <a:lnSpc>
                <a:spcPct val="120000"/>
              </a:lnSpc>
            </a:pPr>
            <a:r>
              <a:rPr lang="en-US" sz="5898" b="1" dirty="0" smtClean="0">
                <a:latin typeface="Arial" panose="020B0604020202020204" pitchFamily="34" charset="0"/>
                <a:cs typeface="Arial" panose="020B0604020202020204" pitchFamily="34" charset="0"/>
              </a:rPr>
              <a:t>Increased </a:t>
            </a:r>
            <a:r>
              <a:rPr lang="en-US" sz="5898" b="1" dirty="0">
                <a:latin typeface="Arial" panose="020B0604020202020204" pitchFamily="34" charset="0"/>
                <a:cs typeface="Arial" panose="020B0604020202020204" pitchFamily="34" charset="0"/>
              </a:rPr>
              <a:t>the target to £ 1, 000, 000. 00 = NGN 273, 875, </a:t>
            </a:r>
            <a:r>
              <a:rPr lang="en-US" sz="5898" b="1" dirty="0" smtClean="0">
                <a:latin typeface="Arial" panose="020B0604020202020204" pitchFamily="34" charset="0"/>
                <a:cs typeface="Arial" panose="020B0604020202020204" pitchFamily="34" charset="0"/>
              </a:rPr>
              <a:t>775.00</a:t>
            </a:r>
          </a:p>
          <a:p>
            <a:pPr>
              <a:lnSpc>
                <a:spcPct val="120000"/>
              </a:lnSpc>
            </a:pPr>
            <a:r>
              <a:rPr lang="en-US" sz="5898" b="1" dirty="0" smtClean="0">
                <a:latin typeface="Arial" panose="020B0604020202020204" pitchFamily="34" charset="0"/>
                <a:cs typeface="Arial" panose="020B0604020202020204" pitchFamily="34" charset="0"/>
              </a:rPr>
              <a:t>Raised £ 4,330,835.50 = </a:t>
            </a:r>
            <a:r>
              <a:rPr lang="en-US" sz="5898" b="1" dirty="0">
                <a:latin typeface="Arial" panose="020B0604020202020204" pitchFamily="34" charset="0"/>
                <a:cs typeface="Arial" panose="020B0604020202020204" pitchFamily="34" charset="0"/>
              </a:rPr>
              <a:t>NGN   11,621,939,887.36 </a:t>
            </a:r>
          </a:p>
          <a:p>
            <a:pPr>
              <a:lnSpc>
                <a:spcPct val="120000"/>
              </a:lnSpc>
            </a:pPr>
            <a:endParaRPr lang="en-US" sz="2799" b="1" dirty="0">
              <a:latin typeface="Arial" panose="020B0604020202020204" pitchFamily="34" charset="0"/>
              <a:cs typeface="Arial" panose="020B0604020202020204" pitchFamily="34" charset="0"/>
            </a:endParaRPr>
          </a:p>
          <a:p>
            <a:endParaRPr lang="en-US" sz="2799"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80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1464" y="908719"/>
            <a:ext cx="4248473" cy="4882481"/>
          </a:xfrm>
        </p:spPr>
        <p:txBody>
          <a:bodyPr>
            <a:normAutofit fontScale="70000" lnSpcReduction="20000"/>
          </a:bodyPr>
          <a:lstStyle/>
          <a:p>
            <a:pPr marL="0" indent="0">
              <a:lnSpc>
                <a:spcPct val="150000"/>
              </a:lnSpc>
              <a:buNone/>
            </a:pPr>
            <a:endParaRPr lang="en-US" sz="3600" dirty="0" smtClean="0">
              <a:latin typeface="Arial" panose="020B0604020202020204" pitchFamily="34" charset="0"/>
              <a:cs typeface="Arial" panose="020B0604020202020204" pitchFamily="34" charset="0"/>
            </a:endParaRPr>
          </a:p>
          <a:p>
            <a:pPr marL="0" indent="0">
              <a:lnSpc>
                <a:spcPct val="150000"/>
              </a:lnSpc>
              <a:buNone/>
            </a:pPr>
            <a:r>
              <a:rPr lang="en-US" sz="4000" b="1" dirty="0" smtClean="0">
                <a:latin typeface="Arial" panose="020B0604020202020204" pitchFamily="34" charset="0"/>
                <a:cs typeface="Arial" panose="020B0604020202020204" pitchFamily="34" charset="0"/>
              </a:rPr>
              <a:t>Disabled </a:t>
            </a:r>
            <a:r>
              <a:rPr lang="en-US" sz="4000" b="1" dirty="0">
                <a:latin typeface="Arial" panose="020B0604020202020204" pitchFamily="34" charset="0"/>
                <a:cs typeface="Arial" panose="020B0604020202020204" pitchFamily="34" charset="0"/>
              </a:rPr>
              <a:t>Indian boy, 9, tied by his leg to bus stop on scorching summer's day so his grandmother can go to </a:t>
            </a:r>
            <a:r>
              <a:rPr lang="en-US" sz="4000" b="1" dirty="0" smtClean="0">
                <a:latin typeface="Arial" panose="020B0604020202020204" pitchFamily="34" charset="0"/>
                <a:cs typeface="Arial" panose="020B0604020202020204" pitchFamily="34" charset="0"/>
              </a:rPr>
              <a:t>work</a:t>
            </a:r>
          </a:p>
          <a:p>
            <a:pPr marL="0" indent="0">
              <a:lnSpc>
                <a:spcPct val="150000"/>
              </a:lnSpc>
              <a:buNone/>
            </a:pP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hlinkClick r:id="rId3"/>
              </a:rPr>
              <a:t>www.dailymail.co.uk</a:t>
            </a:r>
            <a:endParaRPr lang="en-US" sz="3600" b="1" dirty="0" smtClean="0">
              <a:latin typeface="Arial" panose="020B0604020202020204" pitchFamily="34" charset="0"/>
              <a:cs typeface="Arial" panose="020B0604020202020204" pitchFamily="34" charset="0"/>
            </a:endParaRPr>
          </a:p>
          <a:p>
            <a:pPr marL="0" indent="0">
              <a:lnSpc>
                <a:spcPct val="150000"/>
              </a:lnSpc>
              <a:buNone/>
            </a:pPr>
            <a:endParaRPr lang="en-US" sz="3600" b="1" dirty="0" smtClean="0">
              <a:latin typeface="Arial" panose="020B0604020202020204" pitchFamily="34" charset="0"/>
              <a:cs typeface="Arial" panose="020B0604020202020204" pitchFamily="34" charset="0"/>
            </a:endParaRPr>
          </a:p>
          <a:p>
            <a:pPr marL="0" indent="0">
              <a:lnSpc>
                <a:spcPct val="150000"/>
              </a:lnSpc>
              <a:buNone/>
            </a:pPr>
            <a:endParaRPr lang="en-US" sz="3600" dirty="0">
              <a:latin typeface="Arial" panose="020B0604020202020204" pitchFamily="34" charset="0"/>
              <a:cs typeface="Arial" panose="020B0604020202020204" pitchFamily="34" charset="0"/>
            </a:endParaRP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35960" y="332656"/>
            <a:ext cx="5846440" cy="5793508"/>
          </a:xfrm>
        </p:spPr>
      </p:pic>
    </p:spTree>
    <p:extLst>
      <p:ext uri="{BB962C8B-B14F-4D97-AF65-F5344CB8AC3E}">
        <p14:creationId xmlns:p14="http://schemas.microsoft.com/office/powerpoint/2010/main" val="3090082958"/>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latin typeface="Cooper Black" panose="0208090404030B020404" pitchFamily="18" charset="0"/>
              </a:rPr>
              <a:t>Business</a:t>
            </a:r>
            <a:endParaRPr lang="en-GB"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1440142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27448" y="980729"/>
            <a:ext cx="4892352" cy="5145436"/>
          </a:xfrm>
        </p:spPr>
        <p:txBody>
          <a:bodyPr>
            <a:normAutofit/>
          </a:bodyPr>
          <a:lstStyle/>
          <a:p>
            <a:pPr marL="0" indent="0" algn="ctr">
              <a:buNone/>
            </a:pPr>
            <a:r>
              <a:rPr lang="en-GB" sz="3200" b="1" dirty="0">
                <a:latin typeface="Arial" panose="020B0604020202020204" pitchFamily="34" charset="0"/>
                <a:cs typeface="Arial" panose="020B0604020202020204" pitchFamily="34" charset="0"/>
              </a:rPr>
              <a:t>Prince William announced Tuesday that he and Middleton have divorced and that the entire marriage was "a tremendous mistake in every possible regard</a:t>
            </a:r>
            <a:r>
              <a:rPr lang="en-GB" sz="3200" b="1" dirty="0" smtClean="0">
                <a:latin typeface="Arial" panose="020B0604020202020204" pitchFamily="34" charset="0"/>
                <a:cs typeface="Arial" panose="020B0604020202020204" pitchFamily="34" charset="0"/>
              </a:rPr>
              <a:t>.“</a:t>
            </a:r>
          </a:p>
          <a:p>
            <a:pPr marL="0" indent="0" algn="ctr">
              <a:buNone/>
            </a:pPr>
            <a:r>
              <a:rPr lang="en-GB" sz="2400" b="1" dirty="0" smtClean="0">
                <a:latin typeface="Arial" panose="020B0604020202020204" pitchFamily="34" charset="0"/>
                <a:cs typeface="Arial" panose="020B0604020202020204" pitchFamily="34" charset="0"/>
                <a:hlinkClick r:id="rId3"/>
              </a:rPr>
              <a:t>www.onion.com</a:t>
            </a:r>
            <a:endParaRPr lang="en-GB" sz="2400" b="1" dirty="0" smtClean="0">
              <a:latin typeface="Arial" panose="020B0604020202020204" pitchFamily="34" charset="0"/>
              <a:cs typeface="Arial" panose="020B0604020202020204" pitchFamily="34" charset="0"/>
            </a:endParaRPr>
          </a:p>
          <a:p>
            <a:pPr marL="0" indent="0" algn="ctr">
              <a:buNone/>
            </a:pPr>
            <a:endParaRPr lang="en-GB" sz="2400" b="1" dirty="0">
              <a:latin typeface="Arial" panose="020B0604020202020204" pitchFamily="34" charset="0"/>
              <a:cs typeface="Arial" panose="020B0604020202020204" pitchFamily="34" charset="0"/>
            </a:endParaRPr>
          </a:p>
          <a:p>
            <a:endParaRPr lang="en-GB"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00056" y="548680"/>
            <a:ext cx="4320480" cy="5400600"/>
          </a:xfrm>
        </p:spPr>
      </p:pic>
    </p:spTree>
    <p:extLst>
      <p:ext uri="{BB962C8B-B14F-4D97-AF65-F5344CB8AC3E}">
        <p14:creationId xmlns:p14="http://schemas.microsoft.com/office/powerpoint/2010/main" val="2047992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1454562"/>
          </a:xfrm>
        </p:spPr>
        <p:txBody>
          <a:bodyPr/>
          <a:lstStyle/>
          <a:p>
            <a:r>
              <a:rPr lang="en-GB" dirty="0" smtClean="0">
                <a:solidFill>
                  <a:srgbClr val="FF0000"/>
                </a:solidFill>
                <a:latin typeface="Cooper Black" panose="0208090404030B020404" pitchFamily="18" charset="0"/>
              </a:rPr>
              <a:t>Years it take to reach a market audience of 50 million</a:t>
            </a:r>
            <a:endParaRPr lang="en-GB"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931" y="2882736"/>
            <a:ext cx="1407219" cy="12814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150" y="4740238"/>
            <a:ext cx="2075955" cy="16624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176" y="5104020"/>
            <a:ext cx="1810294" cy="13559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685" y="3472098"/>
            <a:ext cx="1720775" cy="22855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690" y="3155494"/>
            <a:ext cx="1344918" cy="1344918"/>
          </a:xfrm>
          <a:prstGeom prst="rect">
            <a:avLst/>
          </a:prstGeom>
        </p:spPr>
      </p:pic>
      <p:sp>
        <p:nvSpPr>
          <p:cNvPr id="9" name="Cloud Callout 8"/>
          <p:cNvSpPr/>
          <p:nvPr/>
        </p:nvSpPr>
        <p:spPr bwMode="auto">
          <a:xfrm>
            <a:off x="665609" y="1491820"/>
            <a:ext cx="1651835" cy="122082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rPr>
              <a:t>38 years</a:t>
            </a:r>
          </a:p>
        </p:txBody>
      </p:sp>
      <p:sp>
        <p:nvSpPr>
          <p:cNvPr id="10" name="Cloud Callout 9"/>
          <p:cNvSpPr/>
          <p:nvPr/>
        </p:nvSpPr>
        <p:spPr bwMode="auto">
          <a:xfrm>
            <a:off x="2453109" y="3361606"/>
            <a:ext cx="1651835" cy="122082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smtClean="0"/>
              <a:t>13</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rPr>
              <a:t>years</a:t>
            </a:r>
          </a:p>
        </p:txBody>
      </p:sp>
      <p:sp>
        <p:nvSpPr>
          <p:cNvPr id="11" name="Cloud Callout 10"/>
          <p:cNvSpPr/>
          <p:nvPr/>
        </p:nvSpPr>
        <p:spPr bwMode="auto">
          <a:xfrm>
            <a:off x="7455598" y="3394042"/>
            <a:ext cx="1651835" cy="122082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smtClean="0"/>
              <a:t>4</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rPr>
              <a:t>years</a:t>
            </a:r>
          </a:p>
        </p:txBody>
      </p:sp>
      <p:sp>
        <p:nvSpPr>
          <p:cNvPr id="12" name="Cloud Callout 11"/>
          <p:cNvSpPr/>
          <p:nvPr/>
        </p:nvSpPr>
        <p:spPr bwMode="auto">
          <a:xfrm>
            <a:off x="5145000" y="1934989"/>
            <a:ext cx="1651835" cy="122082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smtClean="0"/>
              <a:t>3</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rPr>
              <a:t>years</a:t>
            </a:r>
          </a:p>
        </p:txBody>
      </p:sp>
      <p:sp>
        <p:nvSpPr>
          <p:cNvPr id="13" name="Cloud Callout 12"/>
          <p:cNvSpPr/>
          <p:nvPr/>
        </p:nvSpPr>
        <p:spPr bwMode="auto">
          <a:xfrm>
            <a:off x="10223690" y="1531798"/>
            <a:ext cx="1651835" cy="122082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smtClean="0"/>
              <a:t>2</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rPr>
              <a:t>years</a:t>
            </a:r>
          </a:p>
        </p:txBody>
      </p:sp>
    </p:spTree>
    <p:extLst>
      <p:ext uri="{BB962C8B-B14F-4D97-AF65-F5344CB8AC3E}">
        <p14:creationId xmlns:p14="http://schemas.microsoft.com/office/powerpoint/2010/main" val="26762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300321" cy="726976"/>
          </a:xfrm>
        </p:spPr>
        <p:txBody>
          <a:bodyPr>
            <a:normAutofit/>
          </a:bodyPr>
          <a:lstStyle/>
          <a:p>
            <a:r>
              <a:rPr lang="en-GB" sz="4000" dirty="0" smtClean="0">
                <a:solidFill>
                  <a:srgbClr val="FF0000"/>
                </a:solidFill>
                <a:latin typeface="Cooper Black" panose="0208090404030B020404" pitchFamily="18" charset="0"/>
              </a:rPr>
              <a:t>Nigeria’s Blogger Turned Businessman</a:t>
            </a:r>
            <a:endParaRPr lang="en-GB" sz="4000"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5680" y="1916832"/>
            <a:ext cx="5301952" cy="4509026"/>
          </a:xfrm>
        </p:spPr>
      </p:pic>
    </p:spTree>
    <p:extLst>
      <p:ext uri="{BB962C8B-B14F-4D97-AF65-F5344CB8AC3E}">
        <p14:creationId xmlns:p14="http://schemas.microsoft.com/office/powerpoint/2010/main" val="38486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FF0000"/>
                </a:solidFill>
                <a:latin typeface="Cooper Black" panose="0208090404030B020404" pitchFamily="18" charset="0"/>
              </a:rPr>
              <a:t>SM as a tool for Criminal Investigation</a:t>
            </a:r>
            <a:endParaRPr lang="en-GB" dirty="0">
              <a:solidFill>
                <a:srgbClr val="FF0000"/>
              </a:solidFill>
              <a:latin typeface="Cooper Black" panose="0208090404030B020404" pitchFamily="18" charset="0"/>
            </a:endParaRPr>
          </a:p>
        </p:txBody>
      </p:sp>
      <p:sp>
        <p:nvSpPr>
          <p:cNvPr id="6" name="Content Placeholder 5"/>
          <p:cNvSpPr>
            <a:spLocks noGrp="1"/>
          </p:cNvSpPr>
          <p:nvPr>
            <p:ph idx="1"/>
          </p:nvPr>
        </p:nvSpPr>
        <p:spPr>
          <a:xfrm>
            <a:off x="1484311" y="2348881"/>
            <a:ext cx="10018712" cy="3442320"/>
          </a:xfrm>
        </p:spPr>
        <p:txBody>
          <a:bodyPr>
            <a:normAutofit fontScale="85000" lnSpcReduction="20000"/>
          </a:bodyPr>
          <a:lstStyle/>
          <a:p>
            <a:pPr marL="0" indent="0" algn="just">
              <a:lnSpc>
                <a:spcPct val="150000"/>
              </a:lnSpc>
              <a:buNone/>
            </a:pPr>
            <a:endParaRPr lang="en-US" dirty="0" smtClean="0"/>
          </a:p>
          <a:p>
            <a:pPr marL="0" indent="0" algn="just">
              <a:lnSpc>
                <a:spcPct val="150000"/>
              </a:lnSpc>
              <a:buNone/>
            </a:pPr>
            <a:r>
              <a:rPr lang="en-US" sz="3800" b="1" dirty="0" smtClean="0">
                <a:latin typeface="Arial" panose="020B0604020202020204" pitchFamily="34" charset="0"/>
                <a:cs typeface="Arial" panose="020B0604020202020204" pitchFamily="34" charset="0"/>
              </a:rPr>
              <a:t>"We use </a:t>
            </a:r>
            <a:r>
              <a:rPr lang="en-US" sz="3800" b="1" dirty="0">
                <a:latin typeface="Arial" panose="020B0604020202020204" pitchFamily="34" charset="0"/>
                <a:cs typeface="Arial" panose="020B0604020202020204" pitchFamily="34" charset="0"/>
              </a:rPr>
              <a:t>it </a:t>
            </a:r>
            <a:r>
              <a:rPr lang="en-US" sz="3800" b="1" dirty="0" smtClean="0">
                <a:latin typeface="Arial" panose="020B0604020202020204" pitchFamily="34" charset="0"/>
                <a:cs typeface="Arial" panose="020B0604020202020204" pitchFamily="34" charset="0"/>
              </a:rPr>
              <a:t>(SM) to </a:t>
            </a:r>
            <a:r>
              <a:rPr lang="en-US" sz="3800" b="1" dirty="0">
                <a:latin typeface="Arial" panose="020B0604020202020204" pitchFamily="34" charset="0"/>
                <a:cs typeface="Arial" panose="020B0604020202020204" pitchFamily="34" charset="0"/>
              </a:rPr>
              <a:t>find out someone's </a:t>
            </a:r>
            <a:r>
              <a:rPr lang="en-US" sz="3800" b="1" dirty="0" smtClean="0">
                <a:latin typeface="Arial" panose="020B0604020202020204" pitchFamily="34" charset="0"/>
                <a:cs typeface="Arial" panose="020B0604020202020204" pitchFamily="34" charset="0"/>
              </a:rPr>
              <a:t>whereabouts, </a:t>
            </a:r>
            <a:r>
              <a:rPr lang="en-US" sz="3800" b="1" dirty="0">
                <a:latin typeface="Arial" panose="020B0604020202020204" pitchFamily="34" charset="0"/>
                <a:cs typeface="Arial" panose="020B0604020202020204" pitchFamily="34" charset="0"/>
              </a:rPr>
              <a:t>to keep track of someone, learn who their associates are, and even get into their mental state by their posts that day."</a:t>
            </a:r>
            <a:endParaRPr lang="en-GB" sz="3800" b="1" dirty="0">
              <a:latin typeface="Arial" panose="020B0604020202020204" pitchFamily="34" charset="0"/>
              <a:cs typeface="Arial" panose="020B0604020202020204" pitchFamily="34" charset="0"/>
            </a:endParaRPr>
          </a:p>
          <a:p>
            <a:pPr>
              <a:lnSpc>
                <a:spcPct val="150000"/>
              </a:lnSpc>
            </a:pPr>
            <a:endParaRPr lang="en-GB" dirty="0"/>
          </a:p>
        </p:txBody>
      </p:sp>
    </p:spTree>
    <p:extLst>
      <p:ext uri="{BB962C8B-B14F-4D97-AF65-F5344CB8AC3E}">
        <p14:creationId xmlns:p14="http://schemas.microsoft.com/office/powerpoint/2010/main" val="26348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656185"/>
          </a:xfrm>
        </p:spPr>
        <p:txBody>
          <a:bodyPr/>
          <a:lstStyle/>
          <a:p>
            <a:r>
              <a:rPr lang="en-GB" dirty="0" smtClean="0">
                <a:solidFill>
                  <a:srgbClr val="FF0000"/>
                </a:solidFill>
                <a:latin typeface="Cooper Black" panose="0208090404030B020404" pitchFamily="18" charset="0"/>
              </a:rPr>
              <a:t>Ukraine Case Study</a:t>
            </a:r>
            <a:endParaRPr lang="en-GB" dirty="0">
              <a:solidFill>
                <a:srgbClr val="FF0000"/>
              </a:solidFill>
              <a:latin typeface="Cooper Black" panose="0208090404030B020404" pitchFamily="18" charset="0"/>
            </a:endParaRPr>
          </a:p>
        </p:txBody>
      </p:sp>
      <p:sp>
        <p:nvSpPr>
          <p:cNvPr id="3" name="Content Placeholder 2"/>
          <p:cNvSpPr>
            <a:spLocks noGrp="1"/>
          </p:cNvSpPr>
          <p:nvPr>
            <p:ph sz="half" idx="1"/>
          </p:nvPr>
        </p:nvSpPr>
        <p:spPr>
          <a:xfrm>
            <a:off x="1127448" y="1916833"/>
            <a:ext cx="5040559" cy="3874367"/>
          </a:xfrm>
        </p:spPr>
        <p:txBody>
          <a:bodyPr>
            <a:normAutofit fontScale="85000" lnSpcReduction="20000"/>
          </a:bodyPr>
          <a:lstStyle/>
          <a:p>
            <a:pPr marL="0" indent="0" algn="ctr">
              <a:lnSpc>
                <a:spcPct val="150000"/>
              </a:lnSpc>
              <a:buNone/>
            </a:pPr>
            <a:r>
              <a:rPr lang="en-US" sz="4000" dirty="0" smtClean="0">
                <a:latin typeface="Calibri"/>
              </a:rPr>
              <a:t>“</a:t>
            </a:r>
            <a:r>
              <a:rPr lang="en-US" sz="5200" dirty="0" smtClean="0">
                <a:latin typeface="Calibri"/>
              </a:rPr>
              <a:t>Dear </a:t>
            </a:r>
            <a:r>
              <a:rPr lang="en-US" sz="5200" dirty="0">
                <a:latin typeface="Calibri"/>
              </a:rPr>
              <a:t>subscriber, you are registered as a participant in a mass disturbance</a:t>
            </a:r>
            <a:r>
              <a:rPr lang="en-US" sz="5200" dirty="0" smtClean="0">
                <a:latin typeface="Calibri"/>
              </a:rPr>
              <a:t>.”</a:t>
            </a:r>
          </a:p>
          <a:p>
            <a:pPr marL="0" indent="0" algn="just">
              <a:lnSpc>
                <a:spcPct val="150000"/>
              </a:lnSpc>
              <a:buNone/>
            </a:pPr>
            <a:endParaRPr lang="en-GB" dirty="0"/>
          </a:p>
          <a:p>
            <a:pPr>
              <a:lnSpc>
                <a:spcPct val="150000"/>
              </a:lnSpc>
            </a:pP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3896" y="1916833"/>
            <a:ext cx="5276644" cy="4248471"/>
          </a:xfrm>
        </p:spPr>
      </p:pic>
    </p:spTree>
    <p:extLst>
      <p:ext uri="{BB962C8B-B14F-4D97-AF65-F5344CB8AC3E}">
        <p14:creationId xmlns:p14="http://schemas.microsoft.com/office/powerpoint/2010/main" val="6445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8" presetClass="emph" presetSubtype="0" fill="hold" grpId="0" nodeType="with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1268761"/>
            <a:ext cx="10015535" cy="4522440"/>
          </a:xfrm>
        </p:spPr>
        <p:txBody>
          <a:bodyPr>
            <a:normAutofit fontScale="92500" lnSpcReduction="20000"/>
          </a:bodyPr>
          <a:lstStyle/>
          <a:p>
            <a:pPr marL="0" indent="0" algn="just">
              <a:lnSpc>
                <a:spcPct val="150000"/>
              </a:lnSpc>
              <a:buNone/>
            </a:pPr>
            <a:endParaRPr lang="en-US" sz="4000" dirty="0" smtClean="0"/>
          </a:p>
          <a:p>
            <a:pPr marL="0" indent="0">
              <a:lnSpc>
                <a:spcPct val="150000"/>
              </a:lnSpc>
              <a:buNone/>
            </a:pPr>
            <a:r>
              <a:rPr lang="en-US" sz="4300" b="1" dirty="0" smtClean="0">
                <a:latin typeface="Arial" panose="020B0604020202020204" pitchFamily="34" charset="0"/>
                <a:cs typeface="Arial" panose="020B0604020202020204" pitchFamily="34" charset="0"/>
              </a:rPr>
              <a:t>Social </a:t>
            </a:r>
            <a:r>
              <a:rPr lang="en-US" sz="4300" b="1" dirty="0">
                <a:latin typeface="Arial" panose="020B0604020202020204" pitchFamily="34" charset="0"/>
                <a:cs typeface="Arial" panose="020B0604020202020204" pitchFamily="34" charset="0"/>
              </a:rPr>
              <a:t>Media Predictive Analytics can be used to see a criminal threat develop and alert law enforcement to intercede to prevent a crime from occurring.</a:t>
            </a:r>
            <a:endParaRPr lang="en-GB" sz="4300"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US" sz="4000" dirty="0"/>
          </a:p>
          <a:p>
            <a:endParaRPr lang="en-GB" dirty="0"/>
          </a:p>
        </p:txBody>
      </p:sp>
    </p:spTree>
    <p:extLst>
      <p:ext uri="{BB962C8B-B14F-4D97-AF65-F5344CB8AC3E}">
        <p14:creationId xmlns:p14="http://schemas.microsoft.com/office/powerpoint/2010/main" val="37003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90056"/>
            <a:ext cx="8229600" cy="1143000"/>
          </a:xfrm>
        </p:spPr>
        <p:txBody>
          <a:bodyPr/>
          <a:lstStyle/>
          <a:p>
            <a:r>
              <a:rPr lang="en-GB" dirty="0" smtClean="0">
                <a:solidFill>
                  <a:srgbClr val="FF0000"/>
                </a:solidFill>
                <a:latin typeface="Cooper Black" panose="0208090404030B020404" pitchFamily="18" charset="0"/>
              </a:rPr>
              <a:t>Petition Platform</a:t>
            </a:r>
            <a:endParaRPr lang="en-GB"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3720295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32656"/>
            <a:ext cx="10018713" cy="1080121"/>
          </a:xfrm>
        </p:spPr>
        <p:txBody>
          <a:bodyPr/>
          <a:lstStyle/>
          <a:p>
            <a:r>
              <a:rPr lang="en-GB" dirty="0" smtClean="0">
                <a:solidFill>
                  <a:srgbClr val="FF0000"/>
                </a:solidFill>
                <a:latin typeface="Cooper Black" panose="0208090404030B020404" pitchFamily="18" charset="0"/>
              </a:rPr>
              <a:t>United Airline Case Study</a:t>
            </a:r>
            <a:endParaRPr lang="en-GB" dirty="0">
              <a:solidFill>
                <a:srgbClr val="FF0000"/>
              </a:solidFill>
              <a:latin typeface="Cooper Black" panose="0208090404030B0204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7" y="1772816"/>
            <a:ext cx="8251885" cy="4176464"/>
          </a:xfrm>
        </p:spPr>
      </p:pic>
    </p:spTree>
    <p:extLst>
      <p:ext uri="{BB962C8B-B14F-4D97-AF65-F5344CB8AC3E}">
        <p14:creationId xmlns:p14="http://schemas.microsoft.com/office/powerpoint/2010/main" val="4450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296145"/>
          </a:xfrm>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199456" y="1700808"/>
            <a:ext cx="10153128" cy="4824536"/>
          </a:xfrm>
        </p:spPr>
        <p:txBody>
          <a:bodyPr>
            <a:normAutofit/>
          </a:bodyPr>
          <a:lstStyle/>
          <a:p>
            <a:pPr marL="0" indent="0" algn="just">
              <a:lnSpc>
                <a:spcPct val="150000"/>
              </a:lnSpc>
              <a:buNone/>
            </a:pPr>
            <a:r>
              <a:rPr lang="en-GB" sz="2800" b="1" dirty="0">
                <a:latin typeface="Arial" panose="020B0604020202020204" pitchFamily="34" charset="0"/>
                <a:cs typeface="Arial" panose="020B0604020202020204" pitchFamily="34" charset="0"/>
              </a:rPr>
              <a:t>"..within four days of the song going online, the gathering thunderclouds of bad PR caused United Airlines' stock price to suffer a mid-flight stall, and it plunged by 10 </a:t>
            </a:r>
            <a:r>
              <a:rPr lang="en-GB" sz="2800" b="1" dirty="0" smtClean="0">
                <a:latin typeface="Arial" panose="020B0604020202020204" pitchFamily="34" charset="0"/>
                <a:cs typeface="Arial" panose="020B0604020202020204" pitchFamily="34" charset="0"/>
              </a:rPr>
              <a:t>percent</a:t>
            </a:r>
            <a:r>
              <a:rPr lang="en-GB" sz="2800" b="1" dirty="0">
                <a:latin typeface="Arial" panose="020B0604020202020204" pitchFamily="34" charset="0"/>
                <a:cs typeface="Arial" panose="020B0604020202020204" pitchFamily="34" charset="0"/>
              </a:rPr>
              <a:t>, costing shareholders $180 million. Which, incidentally, would have bought Carroll more than 51,000 replacement guitars."</a:t>
            </a:r>
          </a:p>
          <a:p>
            <a:pPr algn="just">
              <a:lnSpc>
                <a:spcPct val="150000"/>
              </a:lnSpc>
            </a:pPr>
            <a:endParaRPr lang="en-GB" dirty="0"/>
          </a:p>
        </p:txBody>
      </p:sp>
    </p:spTree>
    <p:extLst>
      <p:ext uri="{BB962C8B-B14F-4D97-AF65-F5344CB8AC3E}">
        <p14:creationId xmlns:p14="http://schemas.microsoft.com/office/powerpoint/2010/main" val="209500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08721"/>
            <a:ext cx="10018713" cy="4882480"/>
          </a:xfrm>
        </p:spPr>
        <p:txBody>
          <a:bodyPr>
            <a:normAutofit/>
          </a:bodyPr>
          <a:lstStyle/>
          <a:p>
            <a:pPr marL="0" indent="0" algn="just">
              <a:lnSpc>
                <a:spcPct val="150000"/>
              </a:lnSpc>
              <a:buNone/>
            </a:pPr>
            <a:r>
              <a:rPr lang="en-GB" sz="3200" b="1" dirty="0" smtClean="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These days, one witty tweet, one clever blog post, one devastating </a:t>
            </a:r>
            <a:r>
              <a:rPr lang="en-GB" sz="3200" b="1" dirty="0" smtClean="0">
                <a:latin typeface="Arial" panose="020B0604020202020204" pitchFamily="34" charset="0"/>
                <a:cs typeface="Arial" panose="020B0604020202020204" pitchFamily="34" charset="0"/>
              </a:rPr>
              <a:t>video - forwarded </a:t>
            </a:r>
            <a:r>
              <a:rPr lang="en-GB" sz="3200" b="1" dirty="0">
                <a:latin typeface="Arial" panose="020B0604020202020204" pitchFamily="34" charset="0"/>
                <a:cs typeface="Arial" panose="020B0604020202020204" pitchFamily="34" charset="0"/>
              </a:rPr>
              <a:t>to hundreds of friends at the click of a </a:t>
            </a:r>
            <a:r>
              <a:rPr lang="en-GB" sz="3200" b="1" dirty="0" smtClean="0">
                <a:latin typeface="Arial" panose="020B0604020202020204" pitchFamily="34" charset="0"/>
                <a:cs typeface="Arial" panose="020B0604020202020204" pitchFamily="34" charset="0"/>
              </a:rPr>
              <a:t>mouse - can </a:t>
            </a:r>
            <a:r>
              <a:rPr lang="en-GB" sz="3200" b="1" dirty="0">
                <a:latin typeface="Arial" panose="020B0604020202020204" pitchFamily="34" charset="0"/>
                <a:cs typeface="Arial" panose="020B0604020202020204" pitchFamily="34" charset="0"/>
              </a:rPr>
              <a:t>snowball and kill a product or damage a company’s share price</a:t>
            </a:r>
            <a:r>
              <a:rPr lang="en-GB" sz="3200" b="1" dirty="0" smtClean="0">
                <a:latin typeface="Arial" panose="020B0604020202020204" pitchFamily="34" charset="0"/>
                <a:cs typeface="Arial" panose="020B0604020202020204" pitchFamily="34" charset="0"/>
              </a:rPr>
              <a:t>.’’       </a:t>
            </a:r>
          </a:p>
          <a:p>
            <a:pPr marL="0" indent="0" algn="ctr">
              <a:lnSpc>
                <a:spcPct val="150000"/>
              </a:lnSpc>
              <a:buNone/>
            </a:pPr>
            <a:r>
              <a:rPr lang="en-GB" b="1" dirty="0" smtClean="0">
                <a:latin typeface="Arial" panose="020B0604020202020204" pitchFamily="34" charset="0"/>
                <a:cs typeface="Arial" panose="020B0604020202020204" pitchFamily="34" charset="0"/>
              </a:rPr>
              <a:t>Tim </a:t>
            </a:r>
            <a:r>
              <a:rPr lang="en-GB" b="1" dirty="0">
                <a:latin typeface="Arial" panose="020B0604020202020204" pitchFamily="34" charset="0"/>
                <a:cs typeface="Arial" panose="020B0604020202020204" pitchFamily="34" charset="0"/>
              </a:rPr>
              <a:t>Weber (2010) </a:t>
            </a:r>
          </a:p>
        </p:txBody>
      </p:sp>
    </p:spTree>
    <p:extLst>
      <p:ext uri="{BB962C8B-B14F-4D97-AF65-F5344CB8AC3E}">
        <p14:creationId xmlns:p14="http://schemas.microsoft.com/office/powerpoint/2010/main" val="1392832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008113"/>
          </a:xfrm>
        </p:spPr>
        <p:txBody>
          <a:bodyPr>
            <a:normAutofit/>
          </a:bodyPr>
          <a:lstStyle/>
          <a:p>
            <a:r>
              <a:rPr lang="en-GB" dirty="0" smtClean="0">
                <a:solidFill>
                  <a:srgbClr val="FF0000"/>
                </a:solidFill>
                <a:latin typeface="Cooper Black" panose="0208090404030B020404" pitchFamily="18" charset="0"/>
              </a:rPr>
              <a:t>Other Case studies</a:t>
            </a:r>
            <a:endParaRPr lang="en-GB" dirty="0">
              <a:solidFill>
                <a:srgbClr val="FF0000"/>
              </a:solidFill>
              <a:latin typeface="Cooper Black" panose="0208090404030B020404" pitchFamily="18" charset="0"/>
            </a:endParaRPr>
          </a:p>
        </p:txBody>
      </p:sp>
      <p:sp>
        <p:nvSpPr>
          <p:cNvPr id="3" name="Content Placeholder 2"/>
          <p:cNvSpPr>
            <a:spLocks noGrp="1"/>
          </p:cNvSpPr>
          <p:nvPr>
            <p:ph sz="half" idx="1"/>
          </p:nvPr>
        </p:nvSpPr>
        <p:spPr>
          <a:xfrm>
            <a:off x="1484313" y="1412777"/>
            <a:ext cx="3747592" cy="4378424"/>
          </a:xfrm>
        </p:spPr>
        <p:txBody>
          <a:bodyPr>
            <a:normAutofit/>
          </a:bodyPr>
          <a:lstStyle/>
          <a:p>
            <a:r>
              <a:rPr lang="en-GB" sz="3200" b="1" dirty="0" smtClean="0">
                <a:latin typeface="Arial" panose="020B0604020202020204" pitchFamily="34" charset="0"/>
                <a:cs typeface="Arial" panose="020B0604020202020204" pitchFamily="34" charset="0"/>
              </a:rPr>
              <a:t>Kony 2012</a:t>
            </a:r>
          </a:p>
          <a:p>
            <a:r>
              <a:rPr lang="en-GB" sz="3200" b="1" dirty="0" smtClean="0">
                <a:latin typeface="Arial" panose="020B0604020202020204" pitchFamily="34" charset="0"/>
                <a:cs typeface="Arial" panose="020B0604020202020204" pitchFamily="34" charset="0"/>
              </a:rPr>
              <a:t>Change.org </a:t>
            </a:r>
            <a:endParaRPr lang="en-GB" sz="3200" b="1"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1943" y="1514564"/>
            <a:ext cx="5823001" cy="4611600"/>
          </a:xfrm>
        </p:spPr>
      </p:pic>
    </p:spTree>
    <p:extLst>
      <p:ext uri="{BB962C8B-B14F-4D97-AF65-F5344CB8AC3E}">
        <p14:creationId xmlns:p14="http://schemas.microsoft.com/office/powerpoint/2010/main" val="3211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87016"/>
          </a:xfrm>
        </p:spPr>
        <p:txBody>
          <a:bodyPr>
            <a:normAutofit/>
          </a:bodyPr>
          <a:lstStyle/>
          <a:p>
            <a:r>
              <a:rPr lang="en-GB" sz="5400" dirty="0" smtClean="0">
                <a:solidFill>
                  <a:srgbClr val="FF0000"/>
                </a:solidFill>
                <a:latin typeface="Cooper Black" panose="0208090404030B020404" pitchFamily="18" charset="0"/>
              </a:rPr>
              <a:t>Social Movement</a:t>
            </a:r>
            <a:endParaRPr lang="en-GB" sz="5400"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484310" y="1988841"/>
            <a:ext cx="10018713" cy="3802360"/>
          </a:xfrm>
        </p:spPr>
        <p:txBody>
          <a:bodyPr>
            <a:normAutofit fontScale="77500" lnSpcReduction="20000"/>
          </a:bodyPr>
          <a:lstStyle/>
          <a:p>
            <a:pPr marL="0" indent="0" algn="ctr">
              <a:lnSpc>
                <a:spcPct val="150000"/>
              </a:lnSpc>
              <a:buNone/>
            </a:pPr>
            <a:r>
              <a:rPr lang="en-GB" sz="5200" b="1" dirty="0">
                <a:latin typeface="Arial" panose="020B0604020202020204" pitchFamily="34" charset="0"/>
                <a:cs typeface="Arial" panose="020B0604020202020204" pitchFamily="34" charset="0"/>
              </a:rPr>
              <a:t>Social </a:t>
            </a:r>
            <a:r>
              <a:rPr lang="en-GB" sz="5200" b="1" dirty="0" smtClean="0">
                <a:latin typeface="Arial" panose="020B0604020202020204" pitchFamily="34" charset="0"/>
                <a:cs typeface="Arial" panose="020B0604020202020204" pitchFamily="34" charset="0"/>
              </a:rPr>
              <a:t>Media </a:t>
            </a:r>
            <a:r>
              <a:rPr lang="en-GB" sz="5200" b="1" dirty="0">
                <a:latin typeface="Arial" panose="020B0604020202020204" pitchFamily="34" charset="0"/>
                <a:cs typeface="Arial" panose="020B0604020202020204" pitchFamily="34" charset="0"/>
              </a:rPr>
              <a:t>"for the first time provided activists with an opportunity to quickly disseminate information while bypassing government restrictions," </a:t>
            </a:r>
            <a:endParaRPr lang="en-GB" sz="5200" b="1" dirty="0" smtClean="0">
              <a:latin typeface="Arial" panose="020B0604020202020204" pitchFamily="34" charset="0"/>
              <a:cs typeface="Arial" panose="020B0604020202020204" pitchFamily="34" charset="0"/>
            </a:endParaRPr>
          </a:p>
          <a:p>
            <a:pPr marL="0" indent="0" algn="ctr">
              <a:lnSpc>
                <a:spcPct val="150000"/>
              </a:lnSpc>
              <a:buNone/>
            </a:pPr>
            <a:r>
              <a:rPr lang="en-GB" sz="2000" dirty="0" smtClean="0"/>
              <a:t>(Hussein </a:t>
            </a:r>
            <a:r>
              <a:rPr lang="en-GB" sz="2000" dirty="0"/>
              <a:t>Amin, professor of mass communications at the American University in </a:t>
            </a:r>
            <a:r>
              <a:rPr lang="en-GB" sz="2000" dirty="0" smtClean="0"/>
              <a:t>Cairo) </a:t>
            </a:r>
            <a:endParaRPr lang="en-GB" sz="2000" dirty="0"/>
          </a:p>
        </p:txBody>
      </p:sp>
    </p:spTree>
    <p:extLst>
      <p:ext uri="{BB962C8B-B14F-4D97-AF65-F5344CB8AC3E}">
        <p14:creationId xmlns:p14="http://schemas.microsoft.com/office/powerpoint/2010/main" val="38275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38734"/>
            <a:ext cx="10959008" cy="3946450"/>
          </a:xfrm>
        </p:spPr>
        <p:txBody>
          <a:bodyPr>
            <a:normAutofit/>
          </a:bodyPr>
          <a:lstStyle/>
          <a:p>
            <a:r>
              <a:rPr lang="en-GB" sz="4400" dirty="0" smtClean="0">
                <a:latin typeface="Arial" panose="020B0604020202020204" pitchFamily="34" charset="0"/>
                <a:cs typeface="Arial" panose="020B0604020202020204" pitchFamily="34" charset="0"/>
              </a:rPr>
              <a:t>“If </a:t>
            </a:r>
            <a:r>
              <a:rPr lang="en-GB" sz="4400" dirty="0">
                <a:latin typeface="Arial" panose="020B0604020202020204" pitchFamily="34" charset="0"/>
                <a:cs typeface="Arial" panose="020B0604020202020204" pitchFamily="34" charset="0"/>
              </a:rPr>
              <a:t>Facebook were a country, it would be the </a:t>
            </a:r>
            <a:r>
              <a:rPr lang="en-GB" sz="4400" dirty="0" smtClean="0">
                <a:latin typeface="Arial" panose="020B0604020202020204" pitchFamily="34" charset="0"/>
                <a:cs typeface="Arial" panose="020B0604020202020204" pitchFamily="34" charset="0"/>
              </a:rPr>
              <a:t>FIRST </a:t>
            </a:r>
            <a:r>
              <a:rPr lang="en-GB" sz="4400" dirty="0">
                <a:latin typeface="Arial" panose="020B0604020202020204" pitchFamily="34" charset="0"/>
                <a:cs typeface="Arial" panose="020B0604020202020204" pitchFamily="34" charset="0"/>
              </a:rPr>
              <a:t>LARGEST country in the world, BIGGER than </a:t>
            </a:r>
            <a:r>
              <a:rPr lang="en-GB" sz="4400" dirty="0" smtClean="0">
                <a:latin typeface="Arial" panose="020B0604020202020204" pitchFamily="34" charset="0"/>
                <a:cs typeface="Arial" panose="020B0604020202020204" pitchFamily="34" charset="0"/>
              </a:rPr>
              <a:t>China, India and U.S.”</a:t>
            </a:r>
            <a:r>
              <a:rPr lang="en-GB" sz="4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33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mph" presetSubtype="0" fill="hold" grpId="2" nodeType="afterEffect">
                                  <p:stCondLst>
                                    <p:cond delay="0"/>
                                  </p:stCondLst>
                                  <p:iterate type="lt">
                                    <p:tmPct val="4000"/>
                                  </p:iterate>
                                  <p:childTnLst>
                                    <p:set>
                                      <p:cBhvr override="childStyle">
                                        <p:cTn id="12" dur="500" fill="hold"/>
                                        <p:tgtEl>
                                          <p:spTgt spid="4"/>
                                        </p:tgtEl>
                                        <p:attrNameLst>
                                          <p:attrName>style.color</p:attrName>
                                        </p:attrNameLst>
                                      </p:cBhvr>
                                      <p:to>
                                        <p:clrVal>
                                          <a:schemeClr val="accent2"/>
                                        </p:clrVal>
                                      </p:to>
                                    </p:set>
                                    <p:set>
                                      <p:cBhvr>
                                        <p:cTn id="13" dur="500" fill="hold"/>
                                        <p:tgtEl>
                                          <p:spTgt spid="4"/>
                                        </p:tgtEl>
                                        <p:attrNameLst>
                                          <p:attrName>fillcolor</p:attrName>
                                        </p:attrNameLst>
                                      </p:cBhvr>
                                      <p:to>
                                        <p:clrVal>
                                          <a:schemeClr val="accent2"/>
                                        </p:clrVal>
                                      </p:to>
                                    </p:set>
                                    <p:set>
                                      <p:cBhvr>
                                        <p:cTn id="1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548681"/>
            <a:ext cx="11175032" cy="5577484"/>
          </a:xfrm>
        </p:spPr>
        <p:txBody>
          <a:bodyPr>
            <a:normAutofit fontScale="92500" lnSpcReduction="10000"/>
          </a:bodyPr>
          <a:lstStyle/>
          <a:p>
            <a:pPr marL="0" indent="0" algn="ctr">
              <a:lnSpc>
                <a:spcPct val="150000"/>
              </a:lnSpc>
              <a:buNone/>
            </a:pPr>
            <a:endParaRPr lang="en-GB" sz="4400" dirty="0" smtClean="0"/>
          </a:p>
          <a:p>
            <a:pPr marL="0" indent="0" algn="ctr">
              <a:lnSpc>
                <a:spcPct val="110000"/>
              </a:lnSpc>
              <a:buNone/>
            </a:pPr>
            <a:r>
              <a:rPr lang="en-GB" sz="6500" b="1" dirty="0" smtClean="0">
                <a:latin typeface="Arial" panose="020B0604020202020204" pitchFamily="34" charset="0"/>
                <a:cs typeface="Arial" panose="020B0604020202020204" pitchFamily="34" charset="0"/>
              </a:rPr>
              <a:t>“</a:t>
            </a:r>
            <a:r>
              <a:rPr lang="en-GB" sz="6500" b="1" dirty="0">
                <a:latin typeface="Arial" panose="020B0604020202020204" pitchFamily="34" charset="0"/>
                <a:cs typeface="Arial" panose="020B0604020202020204" pitchFamily="34" charset="0"/>
              </a:rPr>
              <a:t>We use Facebook to schedule the protests, Twitter to coordinate, and YouTube to tell the </a:t>
            </a:r>
            <a:r>
              <a:rPr lang="en-GB" sz="6500" b="1" dirty="0" smtClean="0">
                <a:latin typeface="Arial" panose="020B0604020202020204" pitchFamily="34" charset="0"/>
                <a:cs typeface="Arial" panose="020B0604020202020204" pitchFamily="34" charset="0"/>
              </a:rPr>
              <a:t>world” </a:t>
            </a:r>
            <a:endParaRPr lang="en-GB" sz="4400" b="1" dirty="0" smtClean="0">
              <a:latin typeface="Arial" panose="020B0604020202020204" pitchFamily="34" charset="0"/>
              <a:cs typeface="Arial" panose="020B0604020202020204" pitchFamily="34" charset="0"/>
            </a:endParaRPr>
          </a:p>
          <a:p>
            <a:pPr marL="0" indent="0" algn="ctr">
              <a:lnSpc>
                <a:spcPct val="150000"/>
              </a:lnSpc>
              <a:buNone/>
            </a:pPr>
            <a:r>
              <a:rPr lang="en-GB" dirty="0" smtClean="0"/>
              <a:t>A demonstrator</a:t>
            </a:r>
            <a:endParaRPr lang="en-GB" i="1" dirty="0"/>
          </a:p>
        </p:txBody>
      </p:sp>
    </p:spTree>
    <p:extLst>
      <p:ext uri="{BB962C8B-B14F-4D97-AF65-F5344CB8AC3E}">
        <p14:creationId xmlns:p14="http://schemas.microsoft.com/office/powerpoint/2010/main" val="29703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solidFill>
                  <a:srgbClr val="FF0000"/>
                </a:solidFill>
                <a:latin typeface="Cooper Black" panose="0208090404030B020404" pitchFamily="18" charset="0"/>
              </a:rPr>
              <a:t>Media Houses</a:t>
            </a:r>
            <a:endParaRPr lang="en-GB" sz="7200"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055440" y="2438399"/>
            <a:ext cx="10447583" cy="3352802"/>
          </a:xfrm>
        </p:spPr>
        <p:txBody>
          <a:bodyPr>
            <a:normAutofit fontScale="70000" lnSpcReduction="20000"/>
          </a:bodyPr>
          <a:lstStyle/>
          <a:p>
            <a:pPr marL="0" indent="0" algn="just">
              <a:lnSpc>
                <a:spcPct val="150000"/>
              </a:lnSpc>
              <a:buNone/>
            </a:pPr>
            <a:r>
              <a:rPr lang="en-GB" sz="4600" b="1" dirty="0">
                <a:latin typeface="Arial" panose="020B0604020202020204" pitchFamily="34" charset="0"/>
                <a:cs typeface="Arial" panose="020B0604020202020204" pitchFamily="34" charset="0"/>
              </a:rPr>
              <a:t>“I don’t know how you can exist as a reporter today without having access to multiple social media sites. Every news operation should have an ear and eye on Twitter during important breaking-news events.” </a:t>
            </a:r>
            <a:endParaRPr lang="en-GB" sz="4600" b="1" dirty="0" smtClean="0">
              <a:latin typeface="Arial" panose="020B0604020202020204" pitchFamily="34" charset="0"/>
              <a:cs typeface="Arial" panose="020B0604020202020204" pitchFamily="34" charset="0"/>
            </a:endParaRPr>
          </a:p>
          <a:p>
            <a:pPr marL="0" indent="0">
              <a:lnSpc>
                <a:spcPct val="150000"/>
              </a:lnSpc>
              <a:buNone/>
            </a:pPr>
            <a:r>
              <a:rPr lang="en-GB" sz="3400" b="1" dirty="0" smtClean="0">
                <a:latin typeface="Arial" panose="020B0604020202020204" pitchFamily="34" charset="0"/>
                <a:cs typeface="Arial" panose="020B0604020202020204" pitchFamily="34" charset="0"/>
              </a:rPr>
              <a:t>                                             Mahaney</a:t>
            </a:r>
            <a:endParaRPr lang="en-GB" sz="3400" b="1" i="1" dirty="0">
              <a:latin typeface="Arial" panose="020B0604020202020204" pitchFamily="34" charset="0"/>
              <a:cs typeface="Arial" panose="020B0604020202020204" pitchFamily="34" charset="0"/>
            </a:endParaRPr>
          </a:p>
          <a:p>
            <a:pPr algn="just">
              <a:lnSpc>
                <a:spcPct val="150000"/>
              </a:lnSpc>
            </a:pPr>
            <a:endParaRPr lang="en-GB" dirty="0"/>
          </a:p>
        </p:txBody>
      </p:sp>
    </p:spTree>
    <p:extLst>
      <p:ext uri="{BB962C8B-B14F-4D97-AF65-F5344CB8AC3E}">
        <p14:creationId xmlns:p14="http://schemas.microsoft.com/office/powerpoint/2010/main" val="313132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484311" y="2204865"/>
            <a:ext cx="10018712" cy="3586336"/>
          </a:xfrm>
        </p:spPr>
        <p:txBody>
          <a:bodyPr>
            <a:normAutofit fontScale="77500" lnSpcReduction="20000"/>
          </a:bodyPr>
          <a:lstStyle/>
          <a:p>
            <a:pPr marL="0" indent="0" algn="ctr">
              <a:lnSpc>
                <a:spcPct val="150000"/>
              </a:lnSpc>
              <a:buNone/>
            </a:pPr>
            <a:r>
              <a:rPr lang="en-GB" sz="5200" b="1" dirty="0" smtClean="0">
                <a:latin typeface="Arial" panose="020B0604020202020204" pitchFamily="34" charset="0"/>
                <a:cs typeface="Arial" panose="020B0604020202020204" pitchFamily="34" charset="0"/>
              </a:rPr>
              <a:t>“</a:t>
            </a:r>
            <a:r>
              <a:rPr lang="en-GB" sz="5200" b="1" dirty="0">
                <a:latin typeface="Arial" panose="020B0604020202020204" pitchFamily="34" charset="0"/>
                <a:cs typeface="Arial" panose="020B0604020202020204" pitchFamily="34" charset="0"/>
              </a:rPr>
              <a:t>When a big crime story happens now, every reporter and producer attacks Facebook for information and </a:t>
            </a:r>
            <a:r>
              <a:rPr lang="en-GB" sz="5200" b="1" dirty="0" smtClean="0">
                <a:latin typeface="Arial" panose="020B0604020202020204" pitchFamily="34" charset="0"/>
                <a:cs typeface="Arial" panose="020B0604020202020204" pitchFamily="34" charset="0"/>
              </a:rPr>
              <a:t>sources”</a:t>
            </a:r>
            <a:endParaRPr lang="en-GB" sz="4000" b="1" dirty="0" smtClean="0">
              <a:latin typeface="Arial" panose="020B0604020202020204" pitchFamily="34" charset="0"/>
              <a:cs typeface="Arial" panose="020B0604020202020204" pitchFamily="34" charset="0"/>
            </a:endParaRPr>
          </a:p>
          <a:p>
            <a:pPr marL="0" indent="0" algn="ctr">
              <a:lnSpc>
                <a:spcPct val="150000"/>
              </a:lnSpc>
              <a:buNone/>
            </a:pPr>
            <a:r>
              <a:rPr lang="en-GB" sz="4000" dirty="0" smtClean="0"/>
              <a:t> </a:t>
            </a:r>
            <a:r>
              <a:rPr lang="en-GB" dirty="0"/>
              <a:t>(</a:t>
            </a:r>
            <a:r>
              <a:rPr lang="en-GB" dirty="0" smtClean="0"/>
              <a:t>Paul </a:t>
            </a:r>
            <a:r>
              <a:rPr lang="en-GB" dirty="0"/>
              <a:t>LaRosa, a CBS News </a:t>
            </a:r>
            <a:r>
              <a:rPr lang="en-GB" dirty="0" smtClean="0"/>
              <a:t>producer)</a:t>
            </a:r>
            <a:endParaRPr lang="en-GB" i="1" dirty="0"/>
          </a:p>
          <a:p>
            <a:pPr algn="ctr">
              <a:lnSpc>
                <a:spcPct val="150000"/>
              </a:lnSpc>
            </a:pPr>
            <a:endParaRPr lang="en-GB" dirty="0"/>
          </a:p>
        </p:txBody>
      </p:sp>
    </p:spTree>
    <p:extLst>
      <p:ext uri="{BB962C8B-B14F-4D97-AF65-F5344CB8AC3E}">
        <p14:creationId xmlns:p14="http://schemas.microsoft.com/office/powerpoint/2010/main" val="33322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224137"/>
          </a:xfrm>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271464" y="1628800"/>
            <a:ext cx="10369152" cy="4968552"/>
          </a:xfrm>
        </p:spPr>
        <p:txBody>
          <a:bodyPr>
            <a:normAutofit/>
          </a:bodyPr>
          <a:lstStyle/>
          <a:p>
            <a:pPr marL="0" indent="0" algn="just">
              <a:lnSpc>
                <a:spcPct val="150000"/>
              </a:lnSpc>
              <a:buNone/>
            </a:pPr>
            <a:r>
              <a:rPr lang="en-GB" sz="3600" b="1" dirty="0" smtClean="0">
                <a:latin typeface="Arial" panose="020B0604020202020204" pitchFamily="34" charset="0"/>
                <a:cs typeface="Arial" panose="020B0604020202020204" pitchFamily="34" charset="0"/>
              </a:rPr>
              <a:t>“</a:t>
            </a:r>
            <a:r>
              <a:rPr lang="en-GB" sz="3600" b="1" dirty="0">
                <a:latin typeface="Arial" panose="020B0604020202020204" pitchFamily="34" charset="0"/>
                <a:cs typeface="Arial" panose="020B0604020202020204" pitchFamily="34" charset="0"/>
              </a:rPr>
              <a:t>It’s the first thing we do, and everybody does it</a:t>
            </a:r>
            <a:r>
              <a:rPr lang="en-GB" sz="3600" b="1" dirty="0" smtClean="0">
                <a:latin typeface="Arial" panose="020B0604020202020204" pitchFamily="34" charset="0"/>
                <a:cs typeface="Arial" panose="020B0604020202020204" pitchFamily="34" charset="0"/>
              </a:rPr>
              <a:t>.” Why</a:t>
            </a:r>
            <a:r>
              <a:rPr lang="en-GB" sz="3600" b="1" dirty="0">
                <a:latin typeface="Arial" panose="020B0604020202020204" pitchFamily="34" charset="0"/>
                <a:cs typeface="Arial" panose="020B0604020202020204" pitchFamily="34" charset="0"/>
              </a:rPr>
              <a:t>? Because Facebook worldwide includes more than </a:t>
            </a:r>
            <a:r>
              <a:rPr lang="en-GB" sz="3600" b="1" dirty="0" smtClean="0">
                <a:latin typeface="Arial" panose="020B0604020202020204" pitchFamily="34" charset="0"/>
                <a:cs typeface="Arial" panose="020B0604020202020204" pitchFamily="34" charset="0"/>
              </a:rPr>
              <a:t>1 billion </a:t>
            </a:r>
            <a:r>
              <a:rPr lang="en-GB" sz="3600" b="1" dirty="0">
                <a:latin typeface="Arial" panose="020B0604020202020204" pitchFamily="34" charset="0"/>
                <a:cs typeface="Arial" panose="020B0604020202020204" pitchFamily="34" charset="0"/>
              </a:rPr>
              <a:t>users searchable by names, occupations, hometowns, schools and </a:t>
            </a:r>
            <a:r>
              <a:rPr lang="en-GB" sz="3600" b="1" dirty="0" smtClean="0">
                <a:latin typeface="Arial" panose="020B0604020202020204" pitchFamily="34" charset="0"/>
                <a:cs typeface="Arial" panose="020B0604020202020204" pitchFamily="34" charset="0"/>
              </a:rPr>
              <a:t>interests”. </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0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484310" y="2132857"/>
            <a:ext cx="10018713" cy="3658344"/>
          </a:xfrm>
        </p:spPr>
        <p:txBody>
          <a:bodyPr>
            <a:normAutofit fontScale="70000" lnSpcReduction="20000"/>
          </a:bodyPr>
          <a:lstStyle/>
          <a:p>
            <a:pPr marL="0" indent="0" algn="ctr">
              <a:lnSpc>
                <a:spcPct val="150000"/>
              </a:lnSpc>
              <a:buNone/>
            </a:pPr>
            <a:endParaRPr lang="en-GB" sz="4000" dirty="0" smtClean="0"/>
          </a:p>
          <a:p>
            <a:pPr marL="0" indent="0" algn="ctr">
              <a:lnSpc>
                <a:spcPct val="150000"/>
              </a:lnSpc>
              <a:buNone/>
            </a:pPr>
            <a:r>
              <a:rPr lang="en-GB" sz="4600" b="1" dirty="0" smtClean="0">
                <a:latin typeface="Arial" panose="020B0604020202020204" pitchFamily="34" charset="0"/>
                <a:cs typeface="Arial" panose="020B0604020202020204" pitchFamily="34" charset="0"/>
              </a:rPr>
              <a:t>“Each </a:t>
            </a:r>
            <a:r>
              <a:rPr lang="en-GB" sz="4600" b="1" dirty="0">
                <a:latin typeface="Arial" panose="020B0604020202020204" pitchFamily="34" charset="0"/>
                <a:cs typeface="Arial" panose="020B0604020202020204" pitchFamily="34" charset="0"/>
              </a:rPr>
              <a:t>page is a potential lode of the biographical information that journalists crave. It also provides links to friends who might serve as secondary sources”.</a:t>
            </a:r>
            <a:endParaRPr lang="en-GB" sz="4600" b="1" i="1" dirty="0">
              <a:latin typeface="Arial" panose="020B0604020202020204" pitchFamily="34" charset="0"/>
              <a:cs typeface="Arial" panose="020B0604020202020204" pitchFamily="34" charset="0"/>
            </a:endParaRPr>
          </a:p>
          <a:p>
            <a:pPr algn="ctr">
              <a:lnSpc>
                <a:spcPct val="150000"/>
              </a:lnSpc>
            </a:pPr>
            <a:endParaRPr lang="en-GB" sz="4000" dirty="0"/>
          </a:p>
        </p:txBody>
      </p:sp>
    </p:spTree>
    <p:extLst>
      <p:ext uri="{BB962C8B-B14F-4D97-AF65-F5344CB8AC3E}">
        <p14:creationId xmlns:p14="http://schemas.microsoft.com/office/powerpoint/2010/main" val="34420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04664"/>
            <a:ext cx="10018713" cy="1368153"/>
          </a:xfrm>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271464" y="1556792"/>
            <a:ext cx="10231560" cy="4968552"/>
          </a:xfrm>
        </p:spPr>
        <p:txBody>
          <a:bodyPr>
            <a:normAutofit lnSpcReduction="10000"/>
          </a:bodyPr>
          <a:lstStyle/>
          <a:p>
            <a:pPr marL="0" indent="0" algn="just">
              <a:lnSpc>
                <a:spcPct val="150000"/>
              </a:lnSpc>
              <a:buNone/>
            </a:pPr>
            <a:r>
              <a:rPr lang="en-GB" sz="3600" b="1" dirty="0">
                <a:latin typeface="Arial" panose="020B0604020202020204" pitchFamily="34" charset="0"/>
                <a:cs typeface="Arial" panose="020B0604020202020204" pitchFamily="34" charset="0"/>
              </a:rPr>
              <a:t>“I use social media mostly for three </a:t>
            </a:r>
            <a:r>
              <a:rPr lang="en-GB" sz="3600" b="1" dirty="0" smtClean="0">
                <a:latin typeface="Arial" panose="020B0604020202020204" pitchFamily="34" charset="0"/>
                <a:cs typeface="Arial" panose="020B0604020202020204" pitchFamily="34" charset="0"/>
              </a:rPr>
              <a:t>purposes, first</a:t>
            </a:r>
            <a:r>
              <a:rPr lang="en-GB" sz="3600" b="1" dirty="0">
                <a:latin typeface="Arial" panose="020B0604020202020204" pitchFamily="34" charset="0"/>
                <a:cs typeface="Arial" panose="020B0604020202020204" pitchFamily="34" charset="0"/>
              </a:rPr>
              <a:t>, to reach family and friends of victims and suspects, and to get photos and gather information. Second, I use TweetDeck and other social media to gather intelligence and keep on top of trends and </a:t>
            </a:r>
            <a:r>
              <a:rPr lang="en-GB" sz="3600" b="1" dirty="0" smtClean="0">
                <a:latin typeface="Arial" panose="020B0604020202020204" pitchFamily="34" charset="0"/>
                <a:cs typeface="Arial" panose="020B0604020202020204" pitchFamily="34" charset="0"/>
              </a:rPr>
              <a:t>subjects”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6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oper Black" panose="0208090404030B020404" pitchFamily="18" charset="0"/>
              </a:rPr>
              <a:t>Contd. </a:t>
            </a:r>
            <a:endParaRPr lang="en-GB" dirty="0">
              <a:solidFill>
                <a:srgbClr val="FF0000"/>
              </a:solidFill>
              <a:latin typeface="Cooper Black" panose="0208090404030B020404" pitchFamily="18" charset="0"/>
            </a:endParaRPr>
          </a:p>
        </p:txBody>
      </p:sp>
      <p:sp>
        <p:nvSpPr>
          <p:cNvPr id="3" name="Content Placeholder 2"/>
          <p:cNvSpPr>
            <a:spLocks noGrp="1"/>
          </p:cNvSpPr>
          <p:nvPr>
            <p:ph idx="1"/>
          </p:nvPr>
        </p:nvSpPr>
        <p:spPr>
          <a:xfrm>
            <a:off x="1484310" y="2276873"/>
            <a:ext cx="10018713" cy="3514328"/>
          </a:xfrm>
        </p:spPr>
        <p:txBody>
          <a:bodyPr>
            <a:normAutofit fontScale="77500" lnSpcReduction="20000"/>
          </a:bodyPr>
          <a:lstStyle/>
          <a:p>
            <a:pPr marL="0" indent="0" algn="ctr">
              <a:lnSpc>
                <a:spcPct val="150000"/>
              </a:lnSpc>
              <a:buNone/>
            </a:pPr>
            <a:endParaRPr lang="en-GB" sz="4000" dirty="0" smtClean="0">
              <a:latin typeface="Arial" panose="020B0604020202020204" pitchFamily="34" charset="0"/>
              <a:cs typeface="Arial" panose="020B0604020202020204" pitchFamily="34" charset="0"/>
            </a:endParaRPr>
          </a:p>
          <a:p>
            <a:pPr marL="0" indent="0" algn="ctr">
              <a:lnSpc>
                <a:spcPct val="150000"/>
              </a:lnSpc>
              <a:buNone/>
            </a:pPr>
            <a:r>
              <a:rPr lang="en-GB" sz="4100" b="1" dirty="0" smtClean="0">
                <a:latin typeface="Arial" panose="020B0604020202020204" pitchFamily="34" charset="0"/>
                <a:cs typeface="Arial" panose="020B0604020202020204" pitchFamily="34" charset="0"/>
              </a:rPr>
              <a:t>“Third</a:t>
            </a:r>
            <a:r>
              <a:rPr lang="en-GB" sz="4100" b="1" dirty="0">
                <a:latin typeface="Arial" panose="020B0604020202020204" pitchFamily="34" charset="0"/>
                <a:cs typeface="Arial" panose="020B0604020202020204" pitchFamily="34" charset="0"/>
              </a:rPr>
              <a:t>, I use social media to build branding, get my name where it needs to be and build sources.”  </a:t>
            </a:r>
            <a:endParaRPr lang="en-GB" sz="4100" b="1" dirty="0" smtClean="0">
              <a:latin typeface="Arial" panose="020B0604020202020204" pitchFamily="34" charset="0"/>
              <a:cs typeface="Arial" panose="020B0604020202020204" pitchFamily="34" charset="0"/>
            </a:endParaRPr>
          </a:p>
          <a:p>
            <a:pPr marL="0" indent="0" algn="ctr">
              <a:lnSpc>
                <a:spcPct val="150000"/>
              </a:lnSpc>
              <a:buNone/>
            </a:pPr>
            <a:r>
              <a:rPr lang="en-GB" sz="2600" b="1" dirty="0">
                <a:latin typeface="Arial" panose="020B0604020202020204" pitchFamily="34" charset="0"/>
                <a:cs typeface="Arial" panose="020B0604020202020204" pitchFamily="34" charset="0"/>
              </a:rPr>
              <a:t>Howard Altman, Tampa Tribune</a:t>
            </a:r>
            <a:endParaRPr lang="en-GB" sz="2600" b="1" i="1"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30193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32656"/>
            <a:ext cx="10018713" cy="1274727"/>
          </a:xfrm>
        </p:spPr>
        <p:txBody>
          <a:bodyPr/>
          <a:lstStyle/>
          <a:p>
            <a:r>
              <a:rPr lang="en-GB" dirty="0" smtClean="0">
                <a:solidFill>
                  <a:srgbClr val="FF0000"/>
                </a:solidFill>
                <a:latin typeface="Cooper Black" panose="0208090404030B020404" pitchFamily="18" charset="0"/>
              </a:rPr>
              <a:t>Dynamic Emergency Environment </a:t>
            </a:r>
            <a:endParaRPr lang="en-GB" dirty="0">
              <a:solidFill>
                <a:srgbClr val="FF0000"/>
              </a:solidFill>
              <a:latin typeface="Cooper Black" panose="0208090404030B020404" pitchFamily="18" charset="0"/>
            </a:endParaRPr>
          </a:p>
        </p:txBody>
      </p:sp>
      <p:sp>
        <p:nvSpPr>
          <p:cNvPr id="4" name="Content Placeholder 3"/>
          <p:cNvSpPr>
            <a:spLocks noGrp="1"/>
          </p:cNvSpPr>
          <p:nvPr>
            <p:ph sz="half" idx="1"/>
          </p:nvPr>
        </p:nvSpPr>
        <p:spPr>
          <a:xfrm>
            <a:off x="1484312" y="1772817"/>
            <a:ext cx="4895055" cy="4652238"/>
          </a:xfrm>
        </p:spPr>
        <p:txBody>
          <a:bodyPr>
            <a:normAutofit fontScale="92500"/>
          </a:bodyPr>
          <a:lstStyle/>
          <a:p>
            <a:pPr>
              <a:lnSpc>
                <a:spcPct val="150000"/>
              </a:lnSpc>
            </a:pPr>
            <a:r>
              <a:rPr lang="en-GB" sz="3600" b="1" dirty="0" smtClean="0">
                <a:latin typeface="Arial" panose="020B0604020202020204" pitchFamily="34" charset="0"/>
                <a:cs typeface="Arial" panose="020B0604020202020204" pitchFamily="34" charset="0"/>
              </a:rPr>
              <a:t>Boston Marathon Bombing</a:t>
            </a:r>
          </a:p>
          <a:p>
            <a:pPr>
              <a:lnSpc>
                <a:spcPct val="150000"/>
              </a:lnSpc>
            </a:pPr>
            <a:r>
              <a:rPr lang="en-GB" sz="3600" b="1" dirty="0" smtClean="0">
                <a:latin typeface="Arial" panose="020B0604020202020204" pitchFamily="34" charset="0"/>
                <a:cs typeface="Arial" panose="020B0604020202020204" pitchFamily="34" charset="0"/>
              </a:rPr>
              <a:t>Queensland Cyclone</a:t>
            </a:r>
          </a:p>
          <a:p>
            <a:pPr>
              <a:lnSpc>
                <a:spcPct val="150000"/>
              </a:lnSpc>
            </a:pPr>
            <a:r>
              <a:rPr lang="en-GB" sz="3600" b="1" dirty="0" smtClean="0">
                <a:latin typeface="Arial" panose="020B0604020202020204" pitchFamily="34" charset="0"/>
                <a:cs typeface="Arial" panose="020B0604020202020204" pitchFamily="34" charset="0"/>
              </a:rPr>
              <a:t>Hurricane Katrina</a:t>
            </a:r>
          </a:p>
          <a:p>
            <a:pPr>
              <a:lnSpc>
                <a:spcPct val="150000"/>
              </a:lnSpc>
            </a:pPr>
            <a:r>
              <a:rPr lang="en-GB" sz="3600" b="1" dirty="0" smtClean="0">
                <a:latin typeface="Arial" panose="020B0604020202020204" pitchFamily="34" charset="0"/>
                <a:cs typeface="Arial" panose="020B0604020202020204" pitchFamily="34" charset="0"/>
              </a:rPr>
              <a:t>Haiti Earthquake</a:t>
            </a:r>
          </a:p>
          <a:p>
            <a:endParaRPr lang="en-GB"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2064" y="1772816"/>
            <a:ext cx="4367260" cy="4652239"/>
          </a:xfrm>
        </p:spPr>
      </p:pic>
    </p:spTree>
    <p:extLst>
      <p:ext uri="{BB962C8B-B14F-4D97-AF65-F5344CB8AC3E}">
        <p14:creationId xmlns:p14="http://schemas.microsoft.com/office/powerpoint/2010/main" val="24925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8"/>
            <a:ext cx="10018713" cy="1368153"/>
          </a:xfrm>
        </p:spPr>
        <p:txBody>
          <a:bodyPr/>
          <a:lstStyle/>
          <a:p>
            <a:r>
              <a:rPr lang="en-GB" dirty="0" smtClean="0">
                <a:solidFill>
                  <a:srgbClr val="FF0000"/>
                </a:solidFill>
                <a:latin typeface="Cooper Black" panose="0208090404030B020404" pitchFamily="18" charset="0"/>
              </a:rPr>
              <a:t>Papal Case Study</a:t>
            </a:r>
            <a:endParaRPr lang="en-GB" dirty="0">
              <a:solidFill>
                <a:srgbClr val="FF0000"/>
              </a:solidFill>
              <a:latin typeface="Cooper Black" panose="0208090404030B0204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616" y="1844824"/>
            <a:ext cx="7571184" cy="425879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320" y="432086"/>
            <a:ext cx="1165480" cy="828104"/>
          </a:xfrm>
          <a:prstGeom prst="rect">
            <a:avLst/>
          </a:prstGeom>
        </p:spPr>
      </p:pic>
    </p:spTree>
    <p:extLst>
      <p:ext uri="{BB962C8B-B14F-4D97-AF65-F5344CB8AC3E}">
        <p14:creationId xmlns:p14="http://schemas.microsoft.com/office/powerpoint/2010/main" val="2540927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3" y="692479"/>
            <a:ext cx="3744416" cy="16561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67" y="2636912"/>
            <a:ext cx="3387172" cy="13681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52" y="4437112"/>
            <a:ext cx="3744416" cy="1485699"/>
          </a:xfrm>
          <a:prstGeom prst="rect">
            <a:avLst/>
          </a:prstGeom>
        </p:spPr>
      </p:pic>
      <p:sp>
        <p:nvSpPr>
          <p:cNvPr id="2" name="Oval 1"/>
          <p:cNvSpPr/>
          <p:nvPr/>
        </p:nvSpPr>
        <p:spPr>
          <a:xfrm>
            <a:off x="4419011" y="692479"/>
            <a:ext cx="2279506" cy="145629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55, 805, 985</a:t>
            </a:r>
          </a:p>
          <a:p>
            <a:pPr algn="ctr"/>
            <a:r>
              <a:rPr lang="en-US" dirty="0" smtClean="0"/>
              <a:t>Followers </a:t>
            </a:r>
            <a:endParaRPr lang="en-US" dirty="0"/>
          </a:p>
        </p:txBody>
      </p:sp>
      <p:sp>
        <p:nvSpPr>
          <p:cNvPr id="17" name="Oval 16"/>
          <p:cNvSpPr/>
          <p:nvPr/>
        </p:nvSpPr>
        <p:spPr>
          <a:xfrm>
            <a:off x="6845988" y="745209"/>
            <a:ext cx="2279506" cy="14562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154</a:t>
            </a:r>
          </a:p>
          <a:p>
            <a:pPr algn="ctr"/>
            <a:r>
              <a:rPr lang="en-US" dirty="0" smtClean="0"/>
              <a:t>Following</a:t>
            </a:r>
            <a:endParaRPr lang="en-US" dirty="0"/>
          </a:p>
        </p:txBody>
      </p:sp>
      <p:sp>
        <p:nvSpPr>
          <p:cNvPr id="18" name="Oval 17"/>
          <p:cNvSpPr/>
          <p:nvPr/>
        </p:nvSpPr>
        <p:spPr>
          <a:xfrm>
            <a:off x="9264352" y="693219"/>
            <a:ext cx="2279506" cy="145629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6003</a:t>
            </a:r>
          </a:p>
          <a:p>
            <a:pPr algn="ctr"/>
            <a:r>
              <a:rPr lang="en-US" dirty="0" smtClean="0"/>
              <a:t>Tweets</a:t>
            </a:r>
            <a:endParaRPr lang="en-US" dirty="0"/>
          </a:p>
        </p:txBody>
      </p:sp>
      <p:sp>
        <p:nvSpPr>
          <p:cNvPr id="19" name="Oval 18"/>
          <p:cNvSpPr/>
          <p:nvPr/>
        </p:nvSpPr>
        <p:spPr>
          <a:xfrm>
            <a:off x="4332429" y="2548765"/>
            <a:ext cx="2279506" cy="145629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53, 830, 731</a:t>
            </a:r>
          </a:p>
          <a:p>
            <a:pPr algn="ctr"/>
            <a:r>
              <a:rPr lang="en-US" dirty="0" smtClean="0"/>
              <a:t>Followers </a:t>
            </a:r>
            <a:endParaRPr lang="en-US" dirty="0"/>
          </a:p>
        </p:txBody>
      </p:sp>
      <p:sp>
        <p:nvSpPr>
          <p:cNvPr id="20" name="Oval 19"/>
          <p:cNvSpPr/>
          <p:nvPr/>
        </p:nvSpPr>
        <p:spPr>
          <a:xfrm>
            <a:off x="6816078" y="2518169"/>
            <a:ext cx="2279506" cy="14562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139, 410</a:t>
            </a:r>
          </a:p>
          <a:p>
            <a:pPr algn="ctr"/>
            <a:r>
              <a:rPr lang="en-US" dirty="0" smtClean="0"/>
              <a:t>Following</a:t>
            </a:r>
            <a:endParaRPr lang="en-US" dirty="0"/>
          </a:p>
        </p:txBody>
      </p:sp>
      <p:sp>
        <p:nvSpPr>
          <p:cNvPr id="21" name="Oval 20"/>
          <p:cNvSpPr/>
          <p:nvPr/>
        </p:nvSpPr>
        <p:spPr>
          <a:xfrm>
            <a:off x="9299727" y="2518169"/>
            <a:ext cx="2279506" cy="145629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27, 529</a:t>
            </a:r>
          </a:p>
          <a:p>
            <a:pPr algn="ctr"/>
            <a:r>
              <a:rPr lang="en-US" dirty="0" smtClean="0"/>
              <a:t>Tweets</a:t>
            </a:r>
            <a:endParaRPr lang="en-US" dirty="0"/>
          </a:p>
        </p:txBody>
      </p:sp>
      <p:sp>
        <p:nvSpPr>
          <p:cNvPr id="22" name="Oval 21"/>
          <p:cNvSpPr/>
          <p:nvPr/>
        </p:nvSpPr>
        <p:spPr>
          <a:xfrm>
            <a:off x="4419011" y="4405051"/>
            <a:ext cx="2279506" cy="145629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45, 423, 488</a:t>
            </a:r>
          </a:p>
          <a:p>
            <a:pPr algn="ctr"/>
            <a:r>
              <a:rPr lang="en-US" dirty="0" smtClean="0"/>
              <a:t>Followers </a:t>
            </a:r>
            <a:endParaRPr lang="en-US" dirty="0"/>
          </a:p>
        </p:txBody>
      </p:sp>
      <p:sp>
        <p:nvSpPr>
          <p:cNvPr id="23" name="Oval 22"/>
          <p:cNvSpPr/>
          <p:nvPr/>
        </p:nvSpPr>
        <p:spPr>
          <a:xfrm>
            <a:off x="6848011" y="4291129"/>
            <a:ext cx="2279506" cy="14562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648, 657</a:t>
            </a:r>
          </a:p>
          <a:p>
            <a:pPr algn="ctr"/>
            <a:r>
              <a:rPr lang="en-US" dirty="0" smtClean="0"/>
              <a:t>Following</a:t>
            </a:r>
            <a:endParaRPr lang="en-US" dirty="0"/>
          </a:p>
        </p:txBody>
      </p:sp>
      <p:sp>
        <p:nvSpPr>
          <p:cNvPr id="24" name="Oval 23"/>
          <p:cNvSpPr/>
          <p:nvPr/>
        </p:nvSpPr>
        <p:spPr>
          <a:xfrm>
            <a:off x="9480376" y="4364756"/>
            <a:ext cx="2279506" cy="145629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12, 299</a:t>
            </a:r>
          </a:p>
          <a:p>
            <a:pPr algn="ctr"/>
            <a:r>
              <a:rPr lang="en-US" dirty="0" smtClean="0"/>
              <a:t>Tweets</a:t>
            </a:r>
            <a:endParaRPr lang="en-US" dirty="0"/>
          </a:p>
        </p:txBody>
      </p:sp>
    </p:spTree>
    <p:extLst>
      <p:ext uri="{BB962C8B-B14F-4D97-AF65-F5344CB8AC3E}">
        <p14:creationId xmlns:p14="http://schemas.microsoft.com/office/powerpoint/2010/main" val="3121473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4718"/>
            <a:ext cx="10959008" cy="5098578"/>
          </a:xfrm>
        </p:spPr>
        <p:txBody>
          <a:bodyPr/>
          <a:lstStyle/>
          <a:p>
            <a:pPr>
              <a:lnSpc>
                <a:spcPct val="150000"/>
              </a:lnSpc>
            </a:pPr>
            <a:r>
              <a:rPr lang="en-GB" dirty="0" smtClean="0">
                <a:latin typeface="Arial" panose="020B0604020202020204" pitchFamily="34" charset="0"/>
                <a:cs typeface="Arial" panose="020B0604020202020204" pitchFamily="34" charset="0"/>
              </a:rPr>
              <a:t>“More </a:t>
            </a:r>
            <a:r>
              <a:rPr lang="en-GB" dirty="0">
                <a:latin typeface="Arial" panose="020B0604020202020204" pitchFamily="34" charset="0"/>
                <a:cs typeface="Arial" panose="020B0604020202020204" pitchFamily="34" charset="0"/>
              </a:rPr>
              <a:t>than two-thirds of the world's Internet population visits social networking sites at least once a month, and nearly 10 percent of all time spent online is devoted to social </a:t>
            </a:r>
            <a:r>
              <a:rPr lang="en-GB" dirty="0" smtClean="0">
                <a:latin typeface="Arial" panose="020B0604020202020204" pitchFamily="34" charset="0"/>
                <a:cs typeface="Arial" panose="020B0604020202020204" pitchFamily="34" charset="0"/>
              </a:rPr>
              <a:t>networking” Nielson.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7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8" presetClass="emph" presetSubtype="0" fill="hold" grpId="1" nodeType="withEffect">
                                  <p:stCondLst>
                                    <p:cond delay="0"/>
                                  </p:stCondLst>
                                  <p:iterate type="lt">
                                    <p:tmPct val="4000"/>
                                  </p:iterate>
                                  <p:childTnLst>
                                    <p:set>
                                      <p:cBhvr override="childStyle">
                                        <p:cTn id="11"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130426"/>
            <a:ext cx="10150152" cy="2954758"/>
          </a:xfrm>
        </p:spPr>
        <p:txBody>
          <a:bodyPr>
            <a:normAutofit fontScale="90000"/>
          </a:bodyPr>
          <a:lstStyle/>
          <a:p>
            <a:r>
              <a:rPr lang="en-GB" dirty="0" smtClean="0"/>
              <a:t>Kate Perry, Justin Bieber and Barack Obama have more Twitter followers than the entire population in China   </a:t>
            </a:r>
            <a:endParaRPr lang="en-GB" dirty="0"/>
          </a:p>
        </p:txBody>
      </p:sp>
    </p:spTree>
    <p:extLst>
      <p:ext uri="{BB962C8B-B14F-4D97-AF65-F5344CB8AC3E}">
        <p14:creationId xmlns:p14="http://schemas.microsoft.com/office/powerpoint/2010/main" val="18370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380068"/>
            <a:ext cx="9511479" cy="2616199"/>
          </a:xfrm>
        </p:spPr>
        <p:txBody>
          <a:bodyPr/>
          <a:lstStyle/>
          <a:p>
            <a:r>
              <a:rPr lang="en-GB" dirty="0" smtClean="0">
                <a:solidFill>
                  <a:srgbClr val="FF0000"/>
                </a:solidFill>
                <a:latin typeface="Cooper Black" panose="0208090404030B020404" pitchFamily="18" charset="0"/>
              </a:rPr>
              <a:t>SM usage among Da’awah workers</a:t>
            </a:r>
            <a:endParaRPr lang="en-GB" dirty="0">
              <a:solidFill>
                <a:srgbClr val="FF0000"/>
              </a:solidFill>
              <a:latin typeface="Cooper Black" panose="0208090404030B0204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2175204"/>
            <a:ext cx="745772" cy="1025925"/>
          </a:xfrm>
          <a:prstGeom prst="rect">
            <a:avLst/>
          </a:prstGeom>
        </p:spPr>
      </p:pic>
    </p:spTree>
    <p:extLst>
      <p:ext uri="{BB962C8B-B14F-4D97-AF65-F5344CB8AC3E}">
        <p14:creationId xmlns:p14="http://schemas.microsoft.com/office/powerpoint/2010/main" val="2295317428"/>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9"/>
            <a:ext cx="10018713" cy="1008112"/>
          </a:xfrm>
        </p:spPr>
        <p:txBody>
          <a:bodyPr/>
          <a:lstStyle/>
          <a:p>
            <a:r>
              <a:rPr lang="en-GB" dirty="0" smtClean="0">
                <a:solidFill>
                  <a:srgbClr val="FF0000"/>
                </a:solidFill>
                <a:latin typeface="Cooper Black" panose="0208090404030B020404" pitchFamily="18" charset="0"/>
              </a:rPr>
              <a:t>International Scene</a:t>
            </a:r>
            <a:endParaRPr lang="en-GB"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24" y="1556792"/>
            <a:ext cx="2466975" cy="1847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31" y="4149080"/>
            <a:ext cx="2619375" cy="17430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262" y="1700808"/>
            <a:ext cx="3153226" cy="44644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344" y="1466793"/>
            <a:ext cx="1869727" cy="221098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2344" y="4169255"/>
            <a:ext cx="1869727" cy="1857375"/>
          </a:xfrm>
          <a:prstGeom prst="rect">
            <a:avLst/>
          </a:prstGeom>
        </p:spPr>
      </p:pic>
    </p:spTree>
    <p:extLst>
      <p:ext uri="{BB962C8B-B14F-4D97-AF65-F5344CB8AC3E}">
        <p14:creationId xmlns:p14="http://schemas.microsoft.com/office/powerpoint/2010/main" val="146294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0649"/>
            <a:ext cx="10018713" cy="936104"/>
          </a:xfrm>
        </p:spPr>
        <p:txBody>
          <a:bodyPr>
            <a:normAutofit/>
          </a:bodyPr>
          <a:lstStyle/>
          <a:p>
            <a:r>
              <a:rPr lang="en-GB" sz="4800" dirty="0" smtClean="0">
                <a:solidFill>
                  <a:srgbClr val="FF0000"/>
                </a:solidFill>
                <a:latin typeface="Cooper Black" panose="0208090404030B020404" pitchFamily="18" charset="0"/>
              </a:rPr>
              <a:t>In Nigeria’s cyber space</a:t>
            </a:r>
            <a:endParaRPr lang="en-GB" sz="4800" dirty="0">
              <a:solidFill>
                <a:srgbClr val="FF0000"/>
              </a:solidFill>
              <a:latin typeface="Cooper Black" panose="0208090404030B0204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5803" y="1268760"/>
            <a:ext cx="2845589" cy="208823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4293096"/>
            <a:ext cx="2379340" cy="2019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08" y="4005064"/>
            <a:ext cx="2903984" cy="21779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20" y="1417638"/>
            <a:ext cx="2351722" cy="2463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2093" y="2339128"/>
            <a:ext cx="2975992" cy="3703982"/>
          </a:xfrm>
          <a:prstGeom prst="rect">
            <a:avLst/>
          </a:prstGeom>
        </p:spPr>
      </p:pic>
    </p:spTree>
    <p:extLst>
      <p:ext uri="{BB962C8B-B14F-4D97-AF65-F5344CB8AC3E}">
        <p14:creationId xmlns:p14="http://schemas.microsoft.com/office/powerpoint/2010/main" val="38098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0501"/>
            <a:ext cx="10018713" cy="1654324"/>
          </a:xfrm>
        </p:spPr>
        <p:txBody>
          <a:bodyPr/>
          <a:lstStyle/>
          <a:p>
            <a:r>
              <a:rPr lang="en-GB" dirty="0" smtClean="0">
                <a:solidFill>
                  <a:srgbClr val="FF0000"/>
                </a:solidFill>
                <a:latin typeface="Cooper Black" panose="0208090404030B020404" pitchFamily="18" charset="0"/>
              </a:rPr>
              <a:t>Missing Links</a:t>
            </a:r>
            <a:endParaRPr lang="en-GB" dirty="0">
              <a:solidFill>
                <a:srgbClr val="FF0000"/>
              </a:solidFill>
              <a:latin typeface="Cooper Black" panose="0208090404030B020404" pitchFamily="18" charset="0"/>
            </a:endParaRPr>
          </a:p>
        </p:txBody>
      </p:sp>
      <p:sp>
        <p:nvSpPr>
          <p:cNvPr id="5" name="Content Placeholder 4"/>
          <p:cNvSpPr>
            <a:spLocks noGrp="1"/>
          </p:cNvSpPr>
          <p:nvPr>
            <p:ph idx="1"/>
          </p:nvPr>
        </p:nvSpPr>
        <p:spPr>
          <a:xfrm>
            <a:off x="1484311" y="2141047"/>
            <a:ext cx="10018712" cy="4096266"/>
          </a:xfrm>
        </p:spPr>
        <p:txBody>
          <a:bodyPr>
            <a:noAutofit/>
          </a:bodyPr>
          <a:lstStyle/>
          <a:p>
            <a:pPr>
              <a:lnSpc>
                <a:spcPct val="150000"/>
              </a:lnSpc>
            </a:pPr>
            <a:r>
              <a:rPr lang="en-GB" sz="3200" b="1" dirty="0" smtClean="0">
                <a:latin typeface="Arial" panose="020B0604020202020204" pitchFamily="34" charset="0"/>
                <a:cs typeface="Arial" panose="020B0604020202020204" pitchFamily="34" charset="0"/>
              </a:rPr>
              <a:t>Curation </a:t>
            </a:r>
          </a:p>
          <a:p>
            <a:pPr>
              <a:lnSpc>
                <a:spcPct val="150000"/>
              </a:lnSpc>
            </a:pPr>
            <a:r>
              <a:rPr lang="en-GB" sz="3200" b="1" dirty="0" smtClean="0">
                <a:latin typeface="Arial" panose="020B0604020202020204" pitchFamily="34" charset="0"/>
                <a:cs typeface="Arial" panose="020B0604020202020204" pitchFamily="34" charset="0"/>
              </a:rPr>
              <a:t>Multiple platform usage</a:t>
            </a:r>
          </a:p>
          <a:p>
            <a:pPr>
              <a:lnSpc>
                <a:spcPct val="150000"/>
              </a:lnSpc>
            </a:pPr>
            <a:r>
              <a:rPr lang="en-GB" sz="3200" b="1" dirty="0" smtClean="0">
                <a:latin typeface="Arial" panose="020B0604020202020204" pitchFamily="34" charset="0"/>
                <a:cs typeface="Arial" panose="020B0604020202020204" pitchFamily="34" charset="0"/>
              </a:rPr>
              <a:t>User engagements</a:t>
            </a:r>
          </a:p>
          <a:p>
            <a:pPr>
              <a:lnSpc>
                <a:spcPct val="150000"/>
              </a:lnSpc>
            </a:pPr>
            <a:r>
              <a:rPr lang="en-GB" sz="3200" b="1" dirty="0" smtClean="0">
                <a:latin typeface="Arial" panose="020B0604020202020204" pitchFamily="34" charset="0"/>
                <a:cs typeface="Arial" panose="020B0604020202020204" pitchFamily="34" charset="0"/>
              </a:rPr>
              <a:t>Digital sophistication</a:t>
            </a:r>
            <a:endParaRPr lang="en-GB"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841504"/>
            <a:ext cx="560567" cy="5565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72" y="655146"/>
            <a:ext cx="3086100" cy="1485900"/>
          </a:xfrm>
          <a:prstGeom prst="rect">
            <a:avLst/>
          </a:prstGeom>
        </p:spPr>
      </p:pic>
    </p:spTree>
    <p:extLst>
      <p:ext uri="{BB962C8B-B14F-4D97-AF65-F5344CB8AC3E}">
        <p14:creationId xmlns:p14="http://schemas.microsoft.com/office/powerpoint/2010/main" val="563599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1380069"/>
            <a:ext cx="8640959" cy="2552988"/>
          </a:xfrm>
        </p:spPr>
        <p:txBody>
          <a:bodyPr/>
          <a:lstStyle/>
          <a:p>
            <a:r>
              <a:rPr lang="en-GB" dirty="0" smtClean="0">
                <a:solidFill>
                  <a:srgbClr val="FF0000"/>
                </a:solidFill>
                <a:latin typeface="Cooper Black" panose="0208090404030B020404" pitchFamily="18" charset="0"/>
              </a:rPr>
              <a:t>Agenda</a:t>
            </a:r>
            <a:endParaRPr lang="en-GB" dirty="0">
              <a:solidFill>
                <a:srgbClr val="FF0000"/>
              </a:solidFill>
              <a:latin typeface="Cooper Black" panose="0208090404030B0204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3185146"/>
            <a:ext cx="747911" cy="747911"/>
          </a:xfrm>
          <a:prstGeom prst="rect">
            <a:avLst/>
          </a:prstGeom>
        </p:spPr>
      </p:pic>
    </p:spTree>
    <p:extLst>
      <p:ext uri="{BB962C8B-B14F-4D97-AF65-F5344CB8AC3E}">
        <p14:creationId xmlns:p14="http://schemas.microsoft.com/office/powerpoint/2010/main" val="39331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620689"/>
            <a:ext cx="10585176" cy="5505476"/>
          </a:xfrm>
        </p:spPr>
        <p:txBody>
          <a:bodyPr/>
          <a:lstStyle/>
          <a:p>
            <a:pPr marL="0" indent="0" algn="just">
              <a:lnSpc>
                <a:spcPct val="150000"/>
              </a:lnSpc>
              <a:buNone/>
            </a:pPr>
            <a:endParaRPr lang="en-GB" dirty="0" smtClean="0"/>
          </a:p>
          <a:p>
            <a:pPr marL="0" indent="0" algn="just">
              <a:lnSpc>
                <a:spcPct val="150000"/>
              </a:lnSpc>
              <a:buNone/>
            </a:pPr>
            <a:r>
              <a:rPr lang="en-GB" sz="3600" b="1" dirty="0" smtClean="0">
                <a:latin typeface="Arial" panose="020B0604020202020204" pitchFamily="34" charset="0"/>
                <a:cs typeface="Arial" panose="020B0604020202020204" pitchFamily="34" charset="0"/>
              </a:rPr>
              <a:t>“Under these rules of digital Darwinism (the </a:t>
            </a:r>
            <a:r>
              <a:rPr lang="en-GB" sz="3600" b="1" dirty="0">
                <a:latin typeface="Arial" panose="020B0604020202020204" pitchFamily="34" charset="0"/>
                <a:cs typeface="Arial" panose="020B0604020202020204" pitchFamily="34" charset="0"/>
              </a:rPr>
              <a:t>survival of the loudest and most </a:t>
            </a:r>
            <a:r>
              <a:rPr lang="en-GB" sz="3600" b="1" dirty="0" smtClean="0">
                <a:latin typeface="Arial" panose="020B0604020202020204" pitchFamily="34" charset="0"/>
                <a:cs typeface="Arial" panose="020B0604020202020204" pitchFamily="34" charset="0"/>
              </a:rPr>
              <a:t>opinionated), the only way to intellectually prevail is by infinite filibustering”</a:t>
            </a:r>
          </a:p>
          <a:p>
            <a:pPr marL="0" indent="0" algn="ctr">
              <a:lnSpc>
                <a:spcPct val="150000"/>
              </a:lnSpc>
              <a:buNone/>
            </a:pPr>
            <a:r>
              <a:rPr lang="en-GB" b="1" dirty="0" smtClean="0">
                <a:latin typeface="Arial" panose="020B0604020202020204" pitchFamily="34" charset="0"/>
                <a:cs typeface="Arial" panose="020B0604020202020204" pitchFamily="34" charset="0"/>
              </a:rPr>
              <a:t>Andrew Keen author of The Cult of the Amateur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4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447056"/>
          </a:xfrm>
        </p:spPr>
        <p:txBody>
          <a:bodyPr/>
          <a:lstStyle/>
          <a:p>
            <a:r>
              <a:rPr lang="en-GB" dirty="0" smtClean="0">
                <a:solidFill>
                  <a:srgbClr val="FF0000"/>
                </a:solidFill>
                <a:latin typeface="Cooper Black" panose="0208090404030B020404" pitchFamily="18" charset="0"/>
              </a:rPr>
              <a:t>SM Ecology &amp; Users Demography</a:t>
            </a:r>
            <a:endParaRPr lang="en-GB" dirty="0">
              <a:solidFill>
                <a:srgbClr val="FF0000"/>
              </a:solidFill>
              <a:latin typeface="Cooper Black" panose="0208090404030B020404" pitchFamily="18" charset="0"/>
            </a:endParaRPr>
          </a:p>
        </p:txBody>
      </p:sp>
      <p:sp>
        <p:nvSpPr>
          <p:cNvPr id="9" name="Content Placeholder 8"/>
          <p:cNvSpPr>
            <a:spLocks noGrp="1"/>
          </p:cNvSpPr>
          <p:nvPr>
            <p:ph sz="half" idx="1"/>
          </p:nvPr>
        </p:nvSpPr>
        <p:spPr/>
        <p:txBody>
          <a:bodyPr>
            <a:normAutofit fontScale="85000" lnSpcReduction="10000"/>
          </a:bodyPr>
          <a:lstStyle/>
          <a:p>
            <a:pPr>
              <a:lnSpc>
                <a:spcPct val="150000"/>
              </a:lnSpc>
            </a:pPr>
            <a:r>
              <a:rPr lang="en-GB" sz="4000" b="1" dirty="0" smtClean="0">
                <a:latin typeface="Arial" panose="020B0604020202020204" pitchFamily="34" charset="0"/>
                <a:cs typeface="Arial" panose="020B0604020202020204" pitchFamily="34" charset="0"/>
              </a:rPr>
              <a:t>Mentoring</a:t>
            </a:r>
          </a:p>
          <a:p>
            <a:pPr>
              <a:lnSpc>
                <a:spcPct val="150000"/>
              </a:lnSpc>
            </a:pPr>
            <a:r>
              <a:rPr lang="en-GB" sz="4000" b="1" dirty="0" smtClean="0">
                <a:latin typeface="Arial" panose="020B0604020202020204" pitchFamily="34" charset="0"/>
                <a:cs typeface="Arial" panose="020B0604020202020204" pitchFamily="34" charset="0"/>
              </a:rPr>
              <a:t>Networking </a:t>
            </a:r>
          </a:p>
          <a:p>
            <a:pPr>
              <a:lnSpc>
                <a:spcPct val="150000"/>
              </a:lnSpc>
            </a:pPr>
            <a:r>
              <a:rPr lang="en-GB" sz="4000" b="1" dirty="0" smtClean="0">
                <a:latin typeface="Arial" panose="020B0604020202020204" pitchFamily="34" charset="0"/>
                <a:cs typeface="Arial" panose="020B0604020202020204" pitchFamily="34" charset="0"/>
              </a:rPr>
              <a:t>Collaboration</a:t>
            </a:r>
          </a:p>
          <a:p>
            <a:pPr lvl="1">
              <a:lnSpc>
                <a:spcPct val="150000"/>
              </a:lnSpc>
            </a:pPr>
            <a:endParaRPr lang="en-GB" dirty="0"/>
          </a:p>
        </p:txBody>
      </p:sp>
      <p:sp>
        <p:nvSpPr>
          <p:cNvPr id="3" name="Content Placeholder 2"/>
          <p:cNvSpPr>
            <a:spLocks noGrp="1"/>
          </p:cNvSpPr>
          <p:nvPr>
            <p:ph sz="half" idx="2"/>
          </p:nvPr>
        </p:nvSpPr>
        <p:spPr>
          <a:xfrm>
            <a:off x="6600056" y="2438399"/>
            <a:ext cx="4902967" cy="3352801"/>
          </a:xfrm>
        </p:spPr>
        <p:txBody>
          <a:bodyPr>
            <a:normAutofit fontScale="85000" lnSpcReduction="10000"/>
          </a:bodyPr>
          <a:lstStyle/>
          <a:p>
            <a:pPr>
              <a:lnSpc>
                <a:spcPct val="150000"/>
              </a:lnSpc>
            </a:pPr>
            <a:r>
              <a:rPr lang="en-GB" sz="4000" b="1" dirty="0">
                <a:latin typeface="Arial" panose="020B0604020202020204" pitchFamily="34" charset="0"/>
                <a:cs typeface="Arial" panose="020B0604020202020204" pitchFamily="34" charset="0"/>
              </a:rPr>
              <a:t>Sharing</a:t>
            </a:r>
          </a:p>
          <a:p>
            <a:pPr>
              <a:lnSpc>
                <a:spcPct val="150000"/>
              </a:lnSpc>
            </a:pPr>
            <a:r>
              <a:rPr lang="en-GB" sz="4000" b="1" dirty="0">
                <a:latin typeface="Arial" panose="020B0604020202020204" pitchFamily="34" charset="0"/>
                <a:cs typeface="Arial" panose="020B0604020202020204" pitchFamily="34" charset="0"/>
              </a:rPr>
              <a:t>Recruitments</a:t>
            </a:r>
          </a:p>
          <a:p>
            <a:pPr>
              <a:lnSpc>
                <a:spcPct val="150000"/>
              </a:lnSpc>
            </a:pPr>
            <a:r>
              <a:rPr lang="en-GB" sz="4000" b="1" dirty="0">
                <a:latin typeface="Arial" panose="020B0604020202020204" pitchFamily="34" charset="0"/>
                <a:cs typeface="Arial" panose="020B0604020202020204" pitchFamily="34" charset="0"/>
              </a:rPr>
              <a:t>Brand Ambassadors </a:t>
            </a:r>
          </a:p>
          <a:p>
            <a:endParaRPr lang="en-GB" sz="4000" dirty="0"/>
          </a:p>
        </p:txBody>
      </p:sp>
    </p:spTree>
    <p:extLst>
      <p:ext uri="{BB962C8B-B14F-4D97-AF65-F5344CB8AC3E}">
        <p14:creationId xmlns:p14="http://schemas.microsoft.com/office/powerpoint/2010/main" val="31508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oper Black" panose="0208090404030B020404" pitchFamily="18" charset="0"/>
              </a:rPr>
              <a:t>Others </a:t>
            </a:r>
            <a:endParaRPr lang="en-GB" dirty="0">
              <a:solidFill>
                <a:srgbClr val="FF0000"/>
              </a:solidFill>
              <a:latin typeface="Cooper Black" panose="0208090404030B020404" pitchFamily="18" charset="0"/>
            </a:endParaRPr>
          </a:p>
        </p:txBody>
      </p:sp>
      <p:sp>
        <p:nvSpPr>
          <p:cNvPr id="4" name="Content Placeholder 3"/>
          <p:cNvSpPr>
            <a:spLocks noGrp="1"/>
          </p:cNvSpPr>
          <p:nvPr>
            <p:ph idx="1"/>
          </p:nvPr>
        </p:nvSpPr>
        <p:spPr>
          <a:xfrm>
            <a:off x="1484311" y="2060849"/>
            <a:ext cx="10018712" cy="3730352"/>
          </a:xfrm>
        </p:spPr>
        <p:txBody>
          <a:bodyPr>
            <a:normAutofit fontScale="92500" lnSpcReduction="20000"/>
          </a:bodyPr>
          <a:lstStyle/>
          <a:p>
            <a:pPr>
              <a:lnSpc>
                <a:spcPct val="150000"/>
              </a:lnSpc>
            </a:pPr>
            <a:endParaRPr lang="en-GB" sz="4000" b="1" dirty="0" smtClean="0">
              <a:latin typeface="Arial" panose="020B0604020202020204" pitchFamily="34" charset="0"/>
              <a:cs typeface="Arial" panose="020B0604020202020204" pitchFamily="34" charset="0"/>
            </a:endParaRPr>
          </a:p>
          <a:p>
            <a:pPr>
              <a:lnSpc>
                <a:spcPct val="150000"/>
              </a:lnSpc>
            </a:pPr>
            <a:r>
              <a:rPr lang="en-GB" sz="4000" b="1" dirty="0" smtClean="0">
                <a:latin typeface="Arial" panose="020B0604020202020204" pitchFamily="34" charset="0"/>
                <a:cs typeface="Arial" panose="020B0604020202020204" pitchFamily="34" charset="0"/>
              </a:rPr>
              <a:t>Training</a:t>
            </a:r>
          </a:p>
          <a:p>
            <a:pPr>
              <a:lnSpc>
                <a:spcPct val="150000"/>
              </a:lnSpc>
            </a:pPr>
            <a:r>
              <a:rPr lang="en-GB" sz="4000" b="1" dirty="0" smtClean="0">
                <a:latin typeface="Arial" panose="020B0604020202020204" pitchFamily="34" charset="0"/>
                <a:cs typeface="Arial" panose="020B0604020202020204" pitchFamily="34" charset="0"/>
              </a:rPr>
              <a:t>Targeted Da’awah</a:t>
            </a:r>
          </a:p>
          <a:p>
            <a:pPr>
              <a:lnSpc>
                <a:spcPct val="150000"/>
              </a:lnSpc>
            </a:pPr>
            <a:r>
              <a:rPr lang="en-GB" sz="4000" b="1" dirty="0">
                <a:latin typeface="Arial" panose="020B0604020202020204" pitchFamily="34" charset="0"/>
                <a:cs typeface="Arial" panose="020B0604020202020204" pitchFamily="34" charset="0"/>
              </a:rPr>
              <a:t>International linkages</a:t>
            </a:r>
          </a:p>
          <a:p>
            <a:pPr>
              <a:lnSpc>
                <a:spcPct val="150000"/>
              </a:lnSpc>
            </a:pP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958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260648"/>
            <a:ext cx="4052485" cy="6024797"/>
          </a:xfrm>
          <a:prstGeom prst="rect">
            <a:avLst/>
          </a:prstGeom>
        </p:spPr>
      </p:pic>
    </p:spTree>
    <p:extLst>
      <p:ext uri="{BB962C8B-B14F-4D97-AF65-F5344CB8AC3E}">
        <p14:creationId xmlns:p14="http://schemas.microsoft.com/office/powerpoint/2010/main" val="67637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8694"/>
            <a:ext cx="10959008" cy="5098578"/>
          </a:xfrm>
        </p:spPr>
        <p:txBody>
          <a:bodyPr>
            <a:normAutofit/>
          </a:bodyPr>
          <a:lstStyle/>
          <a:p>
            <a:r>
              <a:rPr lang="en-GB" sz="4400" dirty="0" smtClean="0">
                <a:latin typeface="Arial" panose="020B0604020202020204" pitchFamily="34" charset="0"/>
                <a:cs typeface="Arial" panose="020B0604020202020204" pitchFamily="34" charset="0"/>
              </a:rPr>
              <a:t>“1 in 5 divorces are blamed on Facebook” (Socialnomics Production)</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08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980729"/>
            <a:ext cx="9871519" cy="4810472"/>
          </a:xfrm>
        </p:spPr>
        <p:txBody>
          <a:bodyPr/>
          <a:lstStyle/>
          <a:p>
            <a:pPr marL="0" indent="0" algn="ctr">
              <a:buNone/>
            </a:pPr>
            <a:r>
              <a:rPr lang="en-GB" sz="4400" b="1" dirty="0">
                <a:latin typeface="Arial" panose="020B0604020202020204" pitchFamily="34" charset="0"/>
                <a:cs typeface="Arial" panose="020B0604020202020204" pitchFamily="34" charset="0"/>
              </a:rPr>
              <a:t>"If you think you are too small to be effective, you have never been in the dark with a mosquito." </a:t>
            </a:r>
            <a:endParaRPr lang="en-GB" b="1" dirty="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Betty </a:t>
            </a:r>
            <a:r>
              <a:rPr lang="en-GB" b="1" dirty="0">
                <a:latin typeface="Arial" panose="020B0604020202020204" pitchFamily="34" charset="0"/>
                <a:cs typeface="Arial" panose="020B0604020202020204" pitchFamily="34" charset="0"/>
              </a:rPr>
              <a:t>Reese</a:t>
            </a:r>
          </a:p>
        </p:txBody>
      </p:sp>
    </p:spTree>
    <p:extLst>
      <p:ext uri="{BB962C8B-B14F-4D97-AF65-F5344CB8AC3E}">
        <p14:creationId xmlns:p14="http://schemas.microsoft.com/office/powerpoint/2010/main" val="41297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340769"/>
            <a:ext cx="10018713" cy="4450432"/>
          </a:xfrm>
        </p:spPr>
        <p:txBody>
          <a:bodyPr/>
          <a:lstStyle/>
          <a:p>
            <a:pPr marL="0" lvl="0" indent="0" algn="ctr">
              <a:buNone/>
            </a:pPr>
            <a:r>
              <a:rPr lang="en-GB" sz="4800" b="1" dirty="0">
                <a:latin typeface="Arial" panose="020B0604020202020204" pitchFamily="34" charset="0"/>
                <a:cs typeface="Arial" panose="020B0604020202020204" pitchFamily="34" charset="0"/>
              </a:rPr>
              <a:t>"We would accomplish many more things if we did not think of them as </a:t>
            </a:r>
            <a:r>
              <a:rPr lang="en-GB" sz="4800" b="1" dirty="0" smtClean="0">
                <a:latin typeface="Arial" panose="020B0604020202020204" pitchFamily="34" charset="0"/>
                <a:cs typeface="Arial" panose="020B0604020202020204" pitchFamily="34" charset="0"/>
              </a:rPr>
              <a:t>impossible”</a:t>
            </a:r>
          </a:p>
          <a:p>
            <a:pPr marL="0" lvl="0" indent="0" algn="ctr">
              <a:buNone/>
            </a:pPr>
            <a:r>
              <a:rPr lang="en-GB" sz="2800" b="1" dirty="0" smtClean="0">
                <a:latin typeface="Arial" panose="020B0604020202020204" pitchFamily="34" charset="0"/>
                <a:cs typeface="Arial" panose="020B0604020202020204" pitchFamily="34" charset="0"/>
              </a:rPr>
              <a:t>Vince </a:t>
            </a:r>
            <a:r>
              <a:rPr lang="en-GB" sz="2800" b="1" dirty="0">
                <a:latin typeface="Arial" panose="020B0604020202020204" pitchFamily="34" charset="0"/>
                <a:cs typeface="Arial" panose="020B0604020202020204" pitchFamily="34" charset="0"/>
              </a:rPr>
              <a:t>Lombardi</a:t>
            </a:r>
          </a:p>
          <a:p>
            <a:pPr marL="0" indent="0" algn="ctr">
              <a:buNone/>
            </a:pPr>
            <a:endParaRPr lang="en-GB" dirty="0"/>
          </a:p>
        </p:txBody>
      </p:sp>
    </p:spTree>
    <p:extLst>
      <p:ext uri="{BB962C8B-B14F-4D97-AF65-F5344CB8AC3E}">
        <p14:creationId xmlns:p14="http://schemas.microsoft.com/office/powerpoint/2010/main" val="23383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27448" y="1052736"/>
            <a:ext cx="10225136" cy="4320480"/>
          </a:xfrm>
        </p:spPr>
        <p:txBody>
          <a:bodyPr>
            <a:normAutofit fontScale="90000"/>
          </a:bodyPr>
          <a:lstStyle/>
          <a:p>
            <a:r>
              <a:rPr lang="en-GB" b="1" dirty="0" smtClean="0">
                <a:latin typeface="Arial" panose="020B0604020202020204" pitchFamily="34" charset="0"/>
                <a:cs typeface="Arial" panose="020B0604020202020204" pitchFamily="34" charset="0"/>
              </a:rPr>
              <a:t>“We don’t have a choice on whether we Do social media, the question is how well we Do it”</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(Erik Qualman)</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8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5" presetClass="emph" presetSubtype="0" grpId="1" nodeType="withEffect">
                                  <p:stCondLst>
                                    <p:cond delay="0"/>
                                  </p:stCondLst>
                                  <p:iterate type="lt">
                                    <p:tmAbs val="25"/>
                                  </p:iterate>
                                  <p:childTnLst>
                                    <p:set>
                                      <p:cBhvr override="childStyle">
                                        <p:cTn id="11"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36" y="1091811"/>
            <a:ext cx="4247352" cy="4857469"/>
          </a:xfrm>
          <a:prstGeom prst="rect">
            <a:avLst/>
          </a:prstGeom>
        </p:spPr>
      </p:pic>
    </p:spTree>
    <p:extLst>
      <p:ext uri="{BB962C8B-B14F-4D97-AF65-F5344CB8AC3E}">
        <p14:creationId xmlns:p14="http://schemas.microsoft.com/office/powerpoint/2010/main" val="1012743037"/>
      </p:ext>
    </p:extLst>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1" y="685801"/>
            <a:ext cx="10018713" cy="1015008"/>
          </a:xfrm>
        </p:spPr>
        <p:txBody>
          <a:bodyPr/>
          <a:lstStyle/>
          <a:p>
            <a:r>
              <a:rPr lang="en-GB" dirty="0" smtClean="0">
                <a:solidFill>
                  <a:srgbClr val="FF0000"/>
                </a:solidFill>
                <a:latin typeface="Cooper Black" panose="0208090404030B020404" pitchFamily="18" charset="0"/>
              </a:rPr>
              <a:t>Useful Websites</a:t>
            </a:r>
            <a:endParaRPr lang="en-GB" dirty="0">
              <a:solidFill>
                <a:srgbClr val="FF0000"/>
              </a:solidFill>
              <a:latin typeface="Cooper Black" panose="0208090404030B020404" pitchFamily="18" charset="0"/>
            </a:endParaRPr>
          </a:p>
        </p:txBody>
      </p:sp>
      <p:sp>
        <p:nvSpPr>
          <p:cNvPr id="5" name="Content Placeholder 4"/>
          <p:cNvSpPr>
            <a:spLocks noGrp="1"/>
          </p:cNvSpPr>
          <p:nvPr>
            <p:ph sz="half" idx="1"/>
          </p:nvPr>
        </p:nvSpPr>
        <p:spPr>
          <a:xfrm>
            <a:off x="1055440" y="2060849"/>
            <a:ext cx="5323928" cy="3730352"/>
          </a:xfrm>
        </p:spPr>
        <p:txBody>
          <a:bodyPr>
            <a:normAutofit/>
          </a:bodyPr>
          <a:lstStyle/>
          <a:p>
            <a:r>
              <a:rPr lang="en-GB" sz="2000" b="1" dirty="0" smtClean="0">
                <a:latin typeface="Arial" panose="020B0604020202020204" pitchFamily="34" charset="0"/>
                <a:cs typeface="Arial" panose="020B0604020202020204" pitchFamily="34" charset="0"/>
              </a:rPr>
              <a:t>GCF Learn Free (</a:t>
            </a:r>
            <a:r>
              <a:rPr lang="en-GB" sz="2000" b="1" dirty="0" smtClean="0">
                <a:latin typeface="Arial" panose="020B0604020202020204" pitchFamily="34" charset="0"/>
                <a:cs typeface="Arial" panose="020B0604020202020204" pitchFamily="34" charset="0"/>
                <a:hlinkClick r:id="rId3"/>
              </a:rPr>
              <a:t>www.gcflearnfree.org</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RNTC (</a:t>
            </a:r>
            <a:r>
              <a:rPr lang="en-GB" sz="2000" b="1" dirty="0" smtClean="0">
                <a:latin typeface="Arial" panose="020B0604020202020204" pitchFamily="34" charset="0"/>
                <a:cs typeface="Arial" panose="020B0604020202020204" pitchFamily="34" charset="0"/>
                <a:hlinkClick r:id="rId4"/>
              </a:rPr>
              <a:t>www.rntc.nl</a:t>
            </a:r>
            <a:r>
              <a:rPr lang="en-GB" sz="2000" b="1" dirty="0" smtClean="0">
                <a:latin typeface="Arial" panose="020B0604020202020204" pitchFamily="34" charset="0"/>
                <a:cs typeface="Arial" panose="020B0604020202020204" pitchFamily="34" charset="0"/>
              </a:rPr>
              <a:t>) </a:t>
            </a:r>
          </a:p>
          <a:p>
            <a:r>
              <a:rPr lang="en-GB" sz="2000" b="1" dirty="0" smtClean="0">
                <a:latin typeface="Arial" panose="020B0604020202020204" pitchFamily="34" charset="0"/>
                <a:cs typeface="Arial" panose="020B0604020202020204" pitchFamily="34" charset="0"/>
              </a:rPr>
              <a:t>Coursera (</a:t>
            </a:r>
            <a:r>
              <a:rPr lang="en-GB" sz="2000" b="1" dirty="0" smtClean="0">
                <a:latin typeface="Arial" panose="020B0604020202020204" pitchFamily="34" charset="0"/>
                <a:cs typeface="Arial" panose="020B0604020202020204" pitchFamily="34" charset="0"/>
                <a:hlinkClick r:id="rId5"/>
              </a:rPr>
              <a:t>www.coursera.org</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Edx (</a:t>
            </a:r>
            <a:r>
              <a:rPr lang="en-GB" sz="2000" b="1" dirty="0" smtClean="0">
                <a:latin typeface="Arial" panose="020B0604020202020204" pitchFamily="34" charset="0"/>
                <a:cs typeface="Arial" panose="020B0604020202020204" pitchFamily="34" charset="0"/>
                <a:hlinkClick r:id="rId6"/>
              </a:rPr>
              <a:t>www.edx.org</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Book Boon (</a:t>
            </a:r>
            <a:r>
              <a:rPr lang="en-GB" sz="2000" b="1" dirty="0" smtClean="0">
                <a:latin typeface="Arial" panose="020B0604020202020204" pitchFamily="34" charset="0"/>
                <a:cs typeface="Arial" panose="020B0604020202020204" pitchFamily="34" charset="0"/>
                <a:hlinkClick r:id="rId7"/>
              </a:rPr>
              <a:t>www.Bookboon.com</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United State Institute of Peace (</a:t>
            </a:r>
            <a:r>
              <a:rPr lang="en-GB" sz="2000" b="1" dirty="0" smtClean="0">
                <a:latin typeface="Arial" panose="020B0604020202020204" pitchFamily="34" charset="0"/>
                <a:cs typeface="Arial" panose="020B0604020202020204" pitchFamily="34" charset="0"/>
                <a:hlinkClick r:id="rId8"/>
              </a:rPr>
              <a:t>www.usip.org</a:t>
            </a:r>
            <a:r>
              <a:rPr lang="en-GB" sz="2000" b="1"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6168008" y="2204865"/>
            <a:ext cx="5335015" cy="3586336"/>
          </a:xfrm>
        </p:spPr>
        <p:txBody>
          <a:bodyPr/>
          <a:lstStyle/>
          <a:p>
            <a:r>
              <a:rPr lang="en-GB" sz="2000" b="1" dirty="0" smtClean="0">
                <a:latin typeface="Arial" panose="020B0604020202020204" pitchFamily="34" charset="0"/>
                <a:cs typeface="Arial" panose="020B0604020202020204" pitchFamily="34" charset="0"/>
              </a:rPr>
              <a:t>United Nation Public Administration Network (</a:t>
            </a:r>
            <a:r>
              <a:rPr lang="en-GB" sz="2000" b="1" dirty="0" smtClean="0">
                <a:latin typeface="Arial" panose="020B0604020202020204" pitchFamily="34" charset="0"/>
                <a:cs typeface="Arial" panose="020B0604020202020204" pitchFamily="34" charset="0"/>
                <a:hlinkClick r:id="rId9"/>
              </a:rPr>
              <a:t>www.unpan.org</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How Stuff Work (</a:t>
            </a:r>
            <a:r>
              <a:rPr lang="en-GB" sz="2000" b="1" dirty="0" smtClean="0">
                <a:latin typeface="Arial" panose="020B0604020202020204" pitchFamily="34" charset="0"/>
                <a:cs typeface="Arial" panose="020B0604020202020204" pitchFamily="34" charset="0"/>
                <a:hlinkClick r:id="rId10"/>
              </a:rPr>
              <a:t>www.howstuffworks.com</a:t>
            </a:r>
            <a:r>
              <a:rPr lang="en-GB" sz="2000" b="1" dirty="0" smtClean="0">
                <a:latin typeface="Arial" panose="020B0604020202020204" pitchFamily="34" charset="0"/>
                <a:cs typeface="Arial" panose="020B0604020202020204" pitchFamily="34" charset="0"/>
              </a:rPr>
              <a:t>)  </a:t>
            </a:r>
          </a:p>
          <a:p>
            <a:r>
              <a:rPr lang="en-GB" sz="2000" b="1" dirty="0" smtClean="0">
                <a:latin typeface="Arial" panose="020B0604020202020204" pitchFamily="34" charset="0"/>
                <a:cs typeface="Arial" panose="020B0604020202020204" pitchFamily="34" charset="0"/>
              </a:rPr>
              <a:t>Stumble Upon (</a:t>
            </a:r>
            <a:r>
              <a:rPr lang="en-GB" sz="2000" b="1" dirty="0" smtClean="0">
                <a:latin typeface="Arial" panose="020B0604020202020204" pitchFamily="34" charset="0"/>
                <a:cs typeface="Arial" panose="020B0604020202020204" pitchFamily="34" charset="0"/>
                <a:hlinkClick r:id="rId11"/>
              </a:rPr>
              <a:t>www.stumbleupon.com</a:t>
            </a:r>
            <a:r>
              <a:rPr lang="en-GB" sz="2000" b="1" dirty="0" smtClean="0">
                <a:latin typeface="Arial" panose="020B0604020202020204" pitchFamily="34" charset="0"/>
                <a:cs typeface="Arial" panose="020B0604020202020204" pitchFamily="34" charset="0"/>
              </a:rPr>
              <a:t>)</a:t>
            </a:r>
          </a:p>
          <a:p>
            <a:r>
              <a:rPr lang="en-GB" sz="2000" b="1" dirty="0" smtClean="0">
                <a:latin typeface="Arial" panose="020B0604020202020204" pitchFamily="34" charset="0"/>
                <a:cs typeface="Arial" panose="020B0604020202020204" pitchFamily="34" charset="0"/>
              </a:rPr>
              <a:t>Islamic Online University (</a:t>
            </a:r>
            <a:r>
              <a:rPr lang="en-GB" sz="2000" b="1" dirty="0" smtClean="0">
                <a:latin typeface="Arial" panose="020B0604020202020204" pitchFamily="34" charset="0"/>
                <a:cs typeface="Arial" panose="020B0604020202020204" pitchFamily="34" charset="0"/>
                <a:hlinkClick r:id="rId12"/>
              </a:rPr>
              <a:t>www.islamiconlineuniversity.com/bais</a:t>
            </a:r>
            <a:r>
              <a:rPr lang="en-GB" sz="2000" b="1" dirty="0" smtClean="0">
                <a:latin typeface="Arial" panose="020B0604020202020204" pitchFamily="34" charset="0"/>
                <a:cs typeface="Arial" panose="020B0604020202020204" pitchFamily="34" charset="0"/>
              </a:rPr>
              <a:t>) </a:t>
            </a:r>
          </a:p>
          <a:p>
            <a:endParaRPr lang="en-GB" sz="2000" b="1" dirty="0" smtClean="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476975437"/>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55440" y="1380068"/>
            <a:ext cx="10447583" cy="2841020"/>
          </a:xfrm>
        </p:spPr>
        <p:txBody>
          <a:bodyPr>
            <a:normAutofit fontScale="90000"/>
          </a:bodyPr>
          <a:lstStyle/>
          <a:p>
            <a:r>
              <a:rPr lang="en-GB" b="1" dirty="0" smtClean="0">
                <a:solidFill>
                  <a:srgbClr val="FF0000"/>
                </a:solidFill>
                <a:latin typeface="Arial" panose="020B0604020202020204" pitchFamily="34" charset="0"/>
                <a:cs typeface="Arial" panose="020B0604020202020204" pitchFamily="34" charset="0"/>
              </a:rPr>
              <a:t>To download this presentation, follow this </a:t>
            </a:r>
            <a:r>
              <a:rPr lang="en-GB" b="1" dirty="0">
                <a:solidFill>
                  <a:srgbClr val="FF0000"/>
                </a:solidFill>
                <a:latin typeface="Arial" panose="020B0604020202020204" pitchFamily="34" charset="0"/>
                <a:cs typeface="Arial" panose="020B0604020202020204" pitchFamily="34" charset="0"/>
              </a:rPr>
              <a:t>Dropbox link </a:t>
            </a:r>
            <a:r>
              <a:rPr lang="en-GB" b="1" dirty="0">
                <a:latin typeface="Arial" panose="020B0604020202020204" pitchFamily="34" charset="0"/>
                <a:cs typeface="Arial" panose="020B0604020202020204" pitchFamily="34" charset="0"/>
                <a:hlinkClick r:id="rId3"/>
              </a:rPr>
              <a:t>https://</a:t>
            </a:r>
            <a:r>
              <a:rPr lang="en-GB" b="1" dirty="0" smtClean="0">
                <a:latin typeface="Arial" panose="020B0604020202020204" pitchFamily="34" charset="0"/>
                <a:cs typeface="Arial" panose="020B0604020202020204" pitchFamily="34" charset="0"/>
                <a:hlinkClick r:id="rId3"/>
              </a:rPr>
              <a:t>db.tt/MzZETfiM</a:t>
            </a:r>
            <a:r>
              <a:rPr lang="en-GB" b="1" dirty="0" smtClean="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6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mph" presetSubtype="0" grpId="1" nodeType="afterEffect">
                                  <p:stCondLst>
                                    <p:cond delay="0"/>
                                  </p:stCondLst>
                                  <p:iterate type="lt">
                                    <p:tmAbs val="25"/>
                                  </p:iterate>
                                  <p:childTnLst>
                                    <p:set>
                                      <p:cBhvr override="childStyle">
                                        <p:cTn id="12"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3632" y="2996953"/>
            <a:ext cx="1847850" cy="246697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889" y="2130425"/>
            <a:ext cx="2560637"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192" y="1704548"/>
            <a:ext cx="1428750" cy="1785938"/>
          </a:xfrm>
          <a:prstGeom prst="rect">
            <a:avLst/>
          </a:prstGeom>
        </p:spPr>
      </p:pic>
    </p:spTree>
    <p:extLst>
      <p:ext uri="{BB962C8B-B14F-4D97-AF65-F5344CB8AC3E}">
        <p14:creationId xmlns:p14="http://schemas.microsoft.com/office/powerpoint/2010/main" val="18661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0" fill="hold"/>
                                        <p:tgtEl>
                                          <p:spTgt spid="1026"/>
                                        </p:tgtEl>
                                        <p:attrNameLst>
                                          <p:attrName>ppt_w</p:attrName>
                                        </p:attrNameLst>
                                      </p:cBhvr>
                                      <p:tavLst>
                                        <p:tav tm="0" fmla="#ppt_w*sin(2.5*pi*$)">
                                          <p:val>
                                            <p:fltVal val="0"/>
                                          </p:val>
                                        </p:tav>
                                        <p:tav tm="100000">
                                          <p:val>
                                            <p:fltVal val="1"/>
                                          </p:val>
                                        </p:tav>
                                      </p:tavLst>
                                    </p:anim>
                                    <p:anim calcmode="lin" valueType="num">
                                      <p:cBhvr>
                                        <p:cTn id="12" dur="5000" fill="hold"/>
                                        <p:tgtEl>
                                          <p:spTgt spid="1026"/>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21994" y="2852737"/>
            <a:ext cx="3943350" cy="2752725"/>
          </a:xfrm>
        </p:spPr>
      </p:pic>
    </p:spTree>
    <p:extLst>
      <p:ext uri="{BB962C8B-B14F-4D97-AF65-F5344CB8AC3E}">
        <p14:creationId xmlns:p14="http://schemas.microsoft.com/office/powerpoint/2010/main" val="169007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8" presetClass="emph" presetSubtype="0" fill="hold" nodeType="withEffect">
                                  <p:stCondLst>
                                    <p:cond delay="0"/>
                                  </p:stCondLst>
                                  <p:childTnLst>
                                    <p:animRot by="21600000">
                                      <p:cBhvr>
                                        <p:cTn id="11" dur="2000" fill="hold"/>
                                        <p:tgtEl>
                                          <p:spTgt spid="4"/>
                                        </p:tgtEl>
                                        <p:attrNameLst>
                                          <p:attrName>r</p:attrName>
                                        </p:attrNameLst>
                                      </p:cBhvr>
                                    </p:animRot>
                                  </p:childTnLst>
                                </p:cTn>
                              </p:par>
                              <p:par>
                                <p:cTn id="12" presetID="6" presetClass="emph" presetSubtype="0" fill="hold" nodeType="with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17_habv</Template>
  <TotalTime>288</TotalTime>
  <Words>1970</Words>
  <Application>Microsoft Office PowerPoint</Application>
  <PresentationFormat>Custom</PresentationFormat>
  <Paragraphs>256</Paragraphs>
  <Slides>97</Slides>
  <Notes>36</Notes>
  <HiddenSlides>0</HiddenSlides>
  <MMClips>0</MMClips>
  <ScaleCrop>false</ScaleCrop>
  <HeadingPairs>
    <vt:vector size="4" baseType="variant">
      <vt:variant>
        <vt:lpstr>Theme</vt:lpstr>
      </vt:variant>
      <vt:variant>
        <vt:i4>3</vt:i4>
      </vt:variant>
      <vt:variant>
        <vt:lpstr>Slide Titles</vt:lpstr>
      </vt:variant>
      <vt:variant>
        <vt:i4>97</vt:i4>
      </vt:variant>
    </vt:vector>
  </HeadingPairs>
  <TitlesOfParts>
    <vt:vector size="100" baseType="lpstr">
      <vt:lpstr>17_habv</vt:lpstr>
      <vt:lpstr>Benutzerdefiniertes Design</vt:lpstr>
      <vt:lpstr>Parallax</vt:lpstr>
      <vt:lpstr>The Role of Social Media in Da’awah</vt:lpstr>
      <vt:lpstr>PowerPoint Presentation</vt:lpstr>
      <vt:lpstr>Presentation Outline</vt:lpstr>
      <vt:lpstr>Outline Contd. </vt:lpstr>
      <vt:lpstr>Why it is timely</vt:lpstr>
      <vt:lpstr>Years it take to reach a market audience of 50 million</vt:lpstr>
      <vt:lpstr>“If Facebook were a country, it would be the FIRST LARGEST country in the world, BIGGER than China, India and U.S.” </vt:lpstr>
      <vt:lpstr>“More than two-thirds of the world's Internet population visits social networking sites at least once a month, and nearly 10 percent of all time spent online is devoted to social networking” Nielson.</vt:lpstr>
      <vt:lpstr>“1 in 5 divorces are blamed on Facebook” (Socialnomics Production)</vt:lpstr>
      <vt:lpstr>How does the ubiquity of SM affect Muslims, and how should Muslim respond to it?</vt:lpstr>
      <vt:lpstr>Working Definition</vt:lpstr>
      <vt:lpstr>PowerPoint Presentation</vt:lpstr>
      <vt:lpstr>SM Classification</vt:lpstr>
      <vt:lpstr>Classification contd. </vt:lpstr>
      <vt:lpstr>Criticisms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 - Stalking</vt:lpstr>
      <vt:lpstr>PowerPoint Presentation</vt:lpstr>
      <vt:lpstr>Shell manager, businessman lured, killed by internet ‘lovers’ (The Nation Newspaper)</vt:lpstr>
      <vt:lpstr>Nigeria’s 1st openly Facebook victim (Cynthia Osokogu)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Malware, Phishing &amp; Identity Scam</vt:lpstr>
      <vt:lpstr>PowerPoint Presentation</vt:lpstr>
      <vt:lpstr>PowerPoint Presentation</vt:lpstr>
      <vt:lpstr>Digital Foot Print Blunder</vt:lpstr>
      <vt:lpstr>PowerPoint Presentation</vt:lpstr>
      <vt:lpstr>PowerPoint Presentation</vt:lpstr>
      <vt:lpstr>PowerPoint Presentation</vt:lpstr>
      <vt:lpstr>PowerPoint Presentation</vt:lpstr>
      <vt:lpstr>PowerPoint Presentation</vt:lpstr>
      <vt:lpstr>“People will one day change their name and reinvent themselves in order to escape their digital past.” Eric Schmidt Google CEO</vt:lpstr>
      <vt:lpstr>PowerPoint Presentation</vt:lpstr>
      <vt:lpstr>Instrument for social unrest</vt:lpstr>
      <vt:lpstr>Breeding ground for cook up stories </vt:lpstr>
      <vt:lpstr>Ebola Salt &amp; Water Therapy </vt:lpstr>
      <vt:lpstr>Photo alleging Boko Haram’s massacre of 375 Christians is fake – Premium Times</vt:lpstr>
      <vt:lpstr>Angola accused of ‘banning’ Islam</vt:lpstr>
      <vt:lpstr>…Viral Damage</vt:lpstr>
      <vt:lpstr>PowerPoint Presentation</vt:lpstr>
      <vt:lpstr>PowerPoint Presentation</vt:lpstr>
      <vt:lpstr>Some Benefits</vt:lpstr>
      <vt:lpstr>Social Media for Goods</vt:lpstr>
      <vt:lpstr>Stephen Sutton (1994 – 2014)</vt:lpstr>
      <vt:lpstr>Stephen Contd. </vt:lpstr>
      <vt:lpstr>PowerPoint Presentation</vt:lpstr>
      <vt:lpstr>Business</vt:lpstr>
      <vt:lpstr>PowerPoint Presentation</vt:lpstr>
      <vt:lpstr>Nigeria’s Blogger Turned Businessman</vt:lpstr>
      <vt:lpstr>SM as a tool for Criminal Investigation</vt:lpstr>
      <vt:lpstr>Ukraine Case Study</vt:lpstr>
      <vt:lpstr>PowerPoint Presentation</vt:lpstr>
      <vt:lpstr>Petition Platform</vt:lpstr>
      <vt:lpstr>United Airline Case Study</vt:lpstr>
      <vt:lpstr>Contd. </vt:lpstr>
      <vt:lpstr>PowerPoint Presentation</vt:lpstr>
      <vt:lpstr>Other Case studies</vt:lpstr>
      <vt:lpstr>Social Movement</vt:lpstr>
      <vt:lpstr>PowerPoint Presentation</vt:lpstr>
      <vt:lpstr>Media Houses</vt:lpstr>
      <vt:lpstr>Contd. </vt:lpstr>
      <vt:lpstr>Contd. </vt:lpstr>
      <vt:lpstr>Contd. </vt:lpstr>
      <vt:lpstr>Contd. </vt:lpstr>
      <vt:lpstr>Contd. </vt:lpstr>
      <vt:lpstr>Dynamic Emergency Environment </vt:lpstr>
      <vt:lpstr>Papal Case Study</vt:lpstr>
      <vt:lpstr>PowerPoint Presentation</vt:lpstr>
      <vt:lpstr>Kate Perry, Justin Bieber and Barack Obama have more Twitter followers than the entire population in China   </vt:lpstr>
      <vt:lpstr>SM usage among Da’awah workers</vt:lpstr>
      <vt:lpstr>International Scene</vt:lpstr>
      <vt:lpstr>In Nigeria’s cyber space</vt:lpstr>
      <vt:lpstr>Missing Links</vt:lpstr>
      <vt:lpstr>Agenda</vt:lpstr>
      <vt:lpstr>PowerPoint Presentation</vt:lpstr>
      <vt:lpstr>SM Ecology &amp; Users Demography</vt:lpstr>
      <vt:lpstr>Others </vt:lpstr>
      <vt:lpstr>PowerPoint Presentation</vt:lpstr>
      <vt:lpstr>PowerPoint Presentation</vt:lpstr>
      <vt:lpstr>PowerPoint Presentation</vt:lpstr>
      <vt:lpstr>“We don’t have a choice on whether we Do social media, the question is how well we Do it” (Erik Qualman)</vt:lpstr>
      <vt:lpstr>PowerPoint Presentation</vt:lpstr>
      <vt:lpstr>Useful Websites</vt:lpstr>
      <vt:lpstr>To download this presentation, follow this Dropbox link https://db.tt/MzZETfiM </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dc:creator>markus</dc:creator>
  <cp:lastModifiedBy>HP USER</cp:lastModifiedBy>
  <cp:revision>1400</cp:revision>
  <dcterms:created xsi:type="dcterms:W3CDTF">2006-04-22T09:23:14Z</dcterms:created>
  <dcterms:modified xsi:type="dcterms:W3CDTF">2016-05-05T19:30:15Z</dcterms:modified>
</cp:coreProperties>
</file>